
<file path=[Content_Types].xml><?xml version="1.0" encoding="utf-8"?>
<Types xmlns="http://schemas.openxmlformats.org/package/2006/content-types">
  <Default ContentType="image/png" Extension="png"/>
  <Default ContentType="image/jpeg" Extension="jpeg"/>
  <Default ContentType="application/vnd.openxmlformats-package.relationships+xml" Extension="rels"/>
  <Default ContentType="application/xml" Extension="xml"/>
  <Default ContentType="image/vnd.ms-photo" Extension="wdp"/>
  <Default ContentType="image/jpeg" Extension="jp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Master+xml" PartName="/ppt/slideMasters/slideMaster6.xml"/>
  <Override ContentType="application/vnd.openxmlformats-officedocument.presentationml.slideMaster+xml" PartName="/ppt/slideMasters/slideMaster7.xml"/>
  <Override ContentType="application/vnd.openxmlformats-officedocument.presentationml.slideMaster+xml" PartName="/ppt/slideMasters/slideMaster8.xml"/>
  <Override ContentType="application/vnd.openxmlformats-officedocument.presentationml.slideMaster+xml" PartName="/ppt/slideMasters/slideMaster9.xml"/>
  <Override ContentType="application/vnd.openxmlformats-officedocument.presentationml.slideMaster+xml" PartName="/ppt/slideMasters/slideMaster10.xml"/>
  <Override ContentType="application/vnd.openxmlformats-officedocument.presentationml.slideMaster+xml" PartName="/ppt/slideMasters/slideMaster11.xml"/>
  <Override ContentType="application/vnd.openxmlformats-officedocument.presentationml.slideMaster+xml" PartName="/ppt/slideMasters/slideMaster12.xml"/>
  <Override ContentType="application/vnd.openxmlformats-officedocument.presentationml.slideMaster+xml" PartName="/ppt/slideMasters/slideMaster13.xml"/>
  <Override ContentType="application/vnd.openxmlformats-officedocument.presentationml.slideMaster+xml" PartName="/ppt/slideMasters/slideMaster14.xml"/>
  <Override ContentType="application/vnd.openxmlformats-officedocument.presentationml.slideMaster+xml" PartName="/ppt/slideMasters/slideMaster15.xml"/>
  <Override ContentType="application/vnd.openxmlformats-officedocument.presentationml.slideMaster+xml" PartName="/ppt/slideMasters/slideMaster16.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theme+xml" PartName="/ppt/theme/theme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theme+xml" PartName="/ppt/theme/theme3.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theme+xml" PartName="/ppt/theme/theme4.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presentationml.slideLayout+xml" PartName="/ppt/slideLayouts/slideLayout55.xml"/>
  <Override ContentType="application/vnd.openxmlformats-officedocument.presentationml.slideLayout+xml" PartName="/ppt/slideLayouts/slideLayout56.xml"/>
  <Override ContentType="application/vnd.openxmlformats-officedocument.presentationml.slideLayout+xml" PartName="/ppt/slideLayouts/slideLayout57.xml"/>
  <Override ContentType="application/vnd.openxmlformats-officedocument.theme+xml" PartName="/ppt/theme/theme5.xml"/>
  <Override ContentType="application/vnd.openxmlformats-officedocument.presentationml.slideLayout+xml" PartName="/ppt/slideLayouts/slideLayout58.xml"/>
  <Override ContentType="application/vnd.openxmlformats-officedocument.presentationml.slideLayout+xml" PartName="/ppt/slideLayouts/slideLayout59.xml"/>
  <Override ContentType="application/vnd.openxmlformats-officedocument.presentationml.slideLayout+xml" PartName="/ppt/slideLayouts/slideLayout60.xml"/>
  <Override ContentType="application/vnd.openxmlformats-officedocument.presentationml.slideLayout+xml" PartName="/ppt/slideLayouts/slideLayout61.xml"/>
  <Override ContentType="application/vnd.openxmlformats-officedocument.presentationml.slideLayout+xml" PartName="/ppt/slideLayouts/slideLayout62.xml"/>
  <Override ContentType="application/vnd.openxmlformats-officedocument.presentationml.slideLayout+xml" PartName="/ppt/slideLayouts/slideLayout63.xml"/>
  <Override ContentType="application/vnd.openxmlformats-officedocument.presentationml.slideLayout+xml" PartName="/ppt/slideLayouts/slideLayout64.xml"/>
  <Override ContentType="application/vnd.openxmlformats-officedocument.presentationml.slideLayout+xml" PartName="/ppt/slideLayouts/slideLayout65.xml"/>
  <Override ContentType="application/vnd.openxmlformats-officedocument.presentationml.slideLayout+xml" PartName="/ppt/slideLayouts/slideLayout66.xml"/>
  <Override ContentType="application/vnd.openxmlformats-officedocument.presentationml.slideLayout+xml" PartName="/ppt/slideLayouts/slideLayout67.xml"/>
  <Override ContentType="application/vnd.openxmlformats-officedocument.presentationml.slideLayout+xml" PartName="/ppt/slideLayouts/slideLayout68.xml"/>
  <Override ContentType="application/vnd.openxmlformats-officedocument.theme+xml" PartName="/ppt/theme/theme6.xml"/>
  <Override ContentType="application/vnd.openxmlformats-officedocument.presentationml.slideLayout+xml" PartName="/ppt/slideLayouts/slideLayout69.xml"/>
  <Override ContentType="application/vnd.openxmlformats-officedocument.presentationml.slideLayout+xml" PartName="/ppt/slideLayouts/slideLayout70.xml"/>
  <Override ContentType="application/vnd.openxmlformats-officedocument.presentationml.slideLayout+xml" PartName="/ppt/slideLayouts/slideLayout71.xml"/>
  <Override ContentType="application/vnd.openxmlformats-officedocument.presentationml.slideLayout+xml" PartName="/ppt/slideLayouts/slideLayout72.xml"/>
  <Override ContentType="application/vnd.openxmlformats-officedocument.presentationml.slideLayout+xml" PartName="/ppt/slideLayouts/slideLayout73.xml"/>
  <Override ContentType="application/vnd.openxmlformats-officedocument.presentationml.slideLayout+xml" PartName="/ppt/slideLayouts/slideLayout74.xml"/>
  <Override ContentType="application/vnd.openxmlformats-officedocument.presentationml.slideLayout+xml" PartName="/ppt/slideLayouts/slideLayout75.xml"/>
  <Override ContentType="application/vnd.openxmlformats-officedocument.presentationml.slideLayout+xml" PartName="/ppt/slideLayouts/slideLayout76.xml"/>
  <Override ContentType="application/vnd.openxmlformats-officedocument.presentationml.slideLayout+xml" PartName="/ppt/slideLayouts/slideLayout77.xml"/>
  <Override ContentType="application/vnd.openxmlformats-officedocument.presentationml.slideLayout+xml" PartName="/ppt/slideLayouts/slideLayout78.xml"/>
  <Override ContentType="application/vnd.openxmlformats-officedocument.presentationml.slideLayout+xml" PartName="/ppt/slideLayouts/slideLayout79.xml"/>
  <Override ContentType="application/vnd.openxmlformats-officedocument.theme+xml" PartName="/ppt/theme/theme7.xml"/>
  <Override ContentType="application/vnd.openxmlformats-officedocument.presentationml.slideLayout+xml" PartName="/ppt/slideLayouts/slideLayout80.xml"/>
  <Override ContentType="application/vnd.openxmlformats-officedocument.presentationml.slideLayout+xml" PartName="/ppt/slideLayouts/slideLayout81.xml"/>
  <Override ContentType="application/vnd.openxmlformats-officedocument.presentationml.slideLayout+xml" PartName="/ppt/slideLayouts/slideLayout82.xml"/>
  <Override ContentType="application/vnd.openxmlformats-officedocument.presentationml.slideLayout+xml" PartName="/ppt/slideLayouts/slideLayout83.xml"/>
  <Override ContentType="application/vnd.openxmlformats-officedocument.presentationml.slideLayout+xml" PartName="/ppt/slideLayouts/slideLayout84.xml"/>
  <Override ContentType="application/vnd.openxmlformats-officedocument.presentationml.slideLayout+xml" PartName="/ppt/slideLayouts/slideLayout85.xml"/>
  <Override ContentType="application/vnd.openxmlformats-officedocument.presentationml.slideLayout+xml" PartName="/ppt/slideLayouts/slideLayout86.xml"/>
  <Override ContentType="application/vnd.openxmlformats-officedocument.presentationml.slideLayout+xml" PartName="/ppt/slideLayouts/slideLayout87.xml"/>
  <Override ContentType="application/vnd.openxmlformats-officedocument.presentationml.slideLayout+xml" PartName="/ppt/slideLayouts/slideLayout88.xml"/>
  <Override ContentType="application/vnd.openxmlformats-officedocument.presentationml.slideLayout+xml" PartName="/ppt/slideLayouts/slideLayout89.xml"/>
  <Override ContentType="application/vnd.openxmlformats-officedocument.presentationml.slideLayout+xml" PartName="/ppt/slideLayouts/slideLayout90.xml"/>
  <Override ContentType="application/vnd.openxmlformats-officedocument.theme+xml" PartName="/ppt/theme/theme8.xml"/>
  <Override ContentType="application/vnd.openxmlformats-officedocument.presentationml.slideLayout+xml" PartName="/ppt/slideLayouts/slideLayout91.xml"/>
  <Override ContentType="application/vnd.openxmlformats-officedocument.presentationml.slideLayout+xml" PartName="/ppt/slideLayouts/slideLayout92.xml"/>
  <Override ContentType="application/vnd.openxmlformats-officedocument.presentationml.slideLayout+xml" PartName="/ppt/slideLayouts/slideLayout93.xml"/>
  <Override ContentType="application/vnd.openxmlformats-officedocument.presentationml.slideLayout+xml" PartName="/ppt/slideLayouts/slideLayout94.xml"/>
  <Override ContentType="application/vnd.openxmlformats-officedocument.presentationml.slideLayout+xml" PartName="/ppt/slideLayouts/slideLayout95.xml"/>
  <Override ContentType="application/vnd.openxmlformats-officedocument.presentationml.slideLayout+xml" PartName="/ppt/slideLayouts/slideLayout96.xml"/>
  <Override ContentType="application/vnd.openxmlformats-officedocument.presentationml.slideLayout+xml" PartName="/ppt/slideLayouts/slideLayout97.xml"/>
  <Override ContentType="application/vnd.openxmlformats-officedocument.presentationml.slideLayout+xml" PartName="/ppt/slideLayouts/slideLayout98.xml"/>
  <Override ContentType="application/vnd.openxmlformats-officedocument.presentationml.slideLayout+xml" PartName="/ppt/slideLayouts/slideLayout99.xml"/>
  <Override ContentType="application/vnd.openxmlformats-officedocument.presentationml.slideLayout+xml" PartName="/ppt/slideLayouts/slideLayout100.xml"/>
  <Override ContentType="application/vnd.openxmlformats-officedocument.presentationml.slideLayout+xml" PartName="/ppt/slideLayouts/slideLayout101.xml"/>
  <Override ContentType="application/vnd.openxmlformats-officedocument.theme+xml" PartName="/ppt/theme/theme9.xml"/>
  <Override ContentType="application/vnd.openxmlformats-officedocument.presentationml.slideLayout+xml" PartName="/ppt/slideLayouts/slideLayout102.xml"/>
  <Override ContentType="application/vnd.openxmlformats-officedocument.presentationml.slideLayout+xml" PartName="/ppt/slideLayouts/slideLayout103.xml"/>
  <Override ContentType="application/vnd.openxmlformats-officedocument.presentationml.slideLayout+xml" PartName="/ppt/slideLayouts/slideLayout104.xml"/>
  <Override ContentType="application/vnd.openxmlformats-officedocument.presentationml.slideLayout+xml" PartName="/ppt/slideLayouts/slideLayout105.xml"/>
  <Override ContentType="application/vnd.openxmlformats-officedocument.presentationml.slideLayout+xml" PartName="/ppt/slideLayouts/slideLayout106.xml"/>
  <Override ContentType="application/vnd.openxmlformats-officedocument.presentationml.slideLayout+xml" PartName="/ppt/slideLayouts/slideLayout107.xml"/>
  <Override ContentType="application/vnd.openxmlformats-officedocument.presentationml.slideLayout+xml" PartName="/ppt/slideLayouts/slideLayout108.xml"/>
  <Override ContentType="application/vnd.openxmlformats-officedocument.presentationml.slideLayout+xml" PartName="/ppt/slideLayouts/slideLayout109.xml"/>
  <Override ContentType="application/vnd.openxmlformats-officedocument.presentationml.slideLayout+xml" PartName="/ppt/slideLayouts/slideLayout110.xml"/>
  <Override ContentType="application/vnd.openxmlformats-officedocument.presentationml.slideLayout+xml" PartName="/ppt/slideLayouts/slideLayout111.xml"/>
  <Override ContentType="application/vnd.openxmlformats-officedocument.presentationml.slideLayout+xml" PartName="/ppt/slideLayouts/slideLayout112.xml"/>
  <Override ContentType="application/vnd.openxmlformats-officedocument.theme+xml" PartName="/ppt/theme/theme10.xml"/>
  <Override ContentType="application/vnd.openxmlformats-officedocument.presentationml.slideLayout+xml" PartName="/ppt/slideLayouts/slideLayout113.xml"/>
  <Override ContentType="application/vnd.openxmlformats-officedocument.presentationml.slideLayout+xml" PartName="/ppt/slideLayouts/slideLayout114.xml"/>
  <Override ContentType="application/vnd.openxmlformats-officedocument.presentationml.slideLayout+xml" PartName="/ppt/slideLayouts/slideLayout115.xml"/>
  <Override ContentType="application/vnd.openxmlformats-officedocument.presentationml.slideLayout+xml" PartName="/ppt/slideLayouts/slideLayout116.xml"/>
  <Override ContentType="application/vnd.openxmlformats-officedocument.presentationml.slideLayout+xml" PartName="/ppt/slideLayouts/slideLayout117.xml"/>
  <Override ContentType="application/vnd.openxmlformats-officedocument.presentationml.slideLayout+xml" PartName="/ppt/slideLayouts/slideLayout118.xml"/>
  <Override ContentType="application/vnd.openxmlformats-officedocument.presentationml.slideLayout+xml" PartName="/ppt/slideLayouts/slideLayout119.xml"/>
  <Override ContentType="application/vnd.openxmlformats-officedocument.presentationml.slideLayout+xml" PartName="/ppt/slideLayouts/slideLayout120.xml"/>
  <Override ContentType="application/vnd.openxmlformats-officedocument.presentationml.slideLayout+xml" PartName="/ppt/slideLayouts/slideLayout121.xml"/>
  <Override ContentType="application/vnd.openxmlformats-officedocument.presentationml.slideLayout+xml" PartName="/ppt/slideLayouts/slideLayout122.xml"/>
  <Override ContentType="application/vnd.openxmlformats-officedocument.presentationml.slideLayout+xml" PartName="/ppt/slideLayouts/slideLayout123.xml"/>
  <Override ContentType="application/vnd.openxmlformats-officedocument.theme+xml" PartName="/ppt/theme/theme11.xml"/>
  <Override ContentType="application/vnd.openxmlformats-officedocument.presentationml.slideLayout+xml" PartName="/ppt/slideLayouts/slideLayout124.xml"/>
  <Override ContentType="application/vnd.openxmlformats-officedocument.presentationml.slideLayout+xml" PartName="/ppt/slideLayouts/slideLayout125.xml"/>
  <Override ContentType="application/vnd.openxmlformats-officedocument.presentationml.slideLayout+xml" PartName="/ppt/slideLayouts/slideLayout126.xml"/>
  <Override ContentType="application/vnd.openxmlformats-officedocument.presentationml.slideLayout+xml" PartName="/ppt/slideLayouts/slideLayout127.xml"/>
  <Override ContentType="application/vnd.openxmlformats-officedocument.presentationml.slideLayout+xml" PartName="/ppt/slideLayouts/slideLayout128.xml"/>
  <Override ContentType="application/vnd.openxmlformats-officedocument.presentationml.slideLayout+xml" PartName="/ppt/slideLayouts/slideLayout129.xml"/>
  <Override ContentType="application/vnd.openxmlformats-officedocument.presentationml.slideLayout+xml" PartName="/ppt/slideLayouts/slideLayout130.xml"/>
  <Override ContentType="application/vnd.openxmlformats-officedocument.presentationml.slideLayout+xml" PartName="/ppt/slideLayouts/slideLayout131.xml"/>
  <Override ContentType="application/vnd.openxmlformats-officedocument.presentationml.slideLayout+xml" PartName="/ppt/slideLayouts/slideLayout132.xml"/>
  <Override ContentType="application/vnd.openxmlformats-officedocument.presentationml.slideLayout+xml" PartName="/ppt/slideLayouts/slideLayout133.xml"/>
  <Override ContentType="application/vnd.openxmlformats-officedocument.presentationml.slideLayout+xml" PartName="/ppt/slideLayouts/slideLayout134.xml"/>
  <Override ContentType="application/vnd.openxmlformats-officedocument.theme+xml" PartName="/ppt/theme/theme12.xml"/>
  <Override ContentType="application/vnd.openxmlformats-officedocument.presentationml.slideLayout+xml" PartName="/ppt/slideLayouts/slideLayout135.xml"/>
  <Override ContentType="application/vnd.openxmlformats-officedocument.presentationml.slideLayout+xml" PartName="/ppt/slideLayouts/slideLayout136.xml"/>
  <Override ContentType="application/vnd.openxmlformats-officedocument.presentationml.slideLayout+xml" PartName="/ppt/slideLayouts/slideLayout137.xml"/>
  <Override ContentType="application/vnd.openxmlformats-officedocument.presentationml.slideLayout+xml" PartName="/ppt/slideLayouts/slideLayout138.xml"/>
  <Override ContentType="application/vnd.openxmlformats-officedocument.presentationml.slideLayout+xml" PartName="/ppt/slideLayouts/slideLayout139.xml"/>
  <Override ContentType="application/vnd.openxmlformats-officedocument.presentationml.slideLayout+xml" PartName="/ppt/slideLayouts/slideLayout140.xml"/>
  <Override ContentType="application/vnd.openxmlformats-officedocument.presentationml.slideLayout+xml" PartName="/ppt/slideLayouts/slideLayout141.xml"/>
  <Override ContentType="application/vnd.openxmlformats-officedocument.presentationml.slideLayout+xml" PartName="/ppt/slideLayouts/slideLayout142.xml"/>
  <Override ContentType="application/vnd.openxmlformats-officedocument.presentationml.slideLayout+xml" PartName="/ppt/slideLayouts/slideLayout143.xml"/>
  <Override ContentType="application/vnd.openxmlformats-officedocument.presentationml.slideLayout+xml" PartName="/ppt/slideLayouts/slideLayout144.xml"/>
  <Override ContentType="application/vnd.openxmlformats-officedocument.presentationml.slideLayout+xml" PartName="/ppt/slideLayouts/slideLayout145.xml"/>
  <Override ContentType="application/vnd.openxmlformats-officedocument.theme+xml" PartName="/ppt/theme/theme13.xml"/>
  <Override ContentType="application/vnd.openxmlformats-officedocument.presentationml.slideLayout+xml" PartName="/ppt/slideLayouts/slideLayout146.xml"/>
  <Override ContentType="application/vnd.openxmlformats-officedocument.presentationml.slideLayout+xml" PartName="/ppt/slideLayouts/slideLayout147.xml"/>
  <Override ContentType="application/vnd.openxmlformats-officedocument.presentationml.slideLayout+xml" PartName="/ppt/slideLayouts/slideLayout148.xml"/>
  <Override ContentType="application/vnd.openxmlformats-officedocument.presentationml.slideLayout+xml" PartName="/ppt/slideLayouts/slideLayout149.xml"/>
  <Override ContentType="application/vnd.openxmlformats-officedocument.presentationml.slideLayout+xml" PartName="/ppt/slideLayouts/slideLayout150.xml"/>
  <Override ContentType="application/vnd.openxmlformats-officedocument.presentationml.slideLayout+xml" PartName="/ppt/slideLayouts/slideLayout151.xml"/>
  <Override ContentType="application/vnd.openxmlformats-officedocument.presentationml.slideLayout+xml" PartName="/ppt/slideLayouts/slideLayout152.xml"/>
  <Override ContentType="application/vnd.openxmlformats-officedocument.presentationml.slideLayout+xml" PartName="/ppt/slideLayouts/slideLayout153.xml"/>
  <Override ContentType="application/vnd.openxmlformats-officedocument.presentationml.slideLayout+xml" PartName="/ppt/slideLayouts/slideLayout154.xml"/>
  <Override ContentType="application/vnd.openxmlformats-officedocument.presentationml.slideLayout+xml" PartName="/ppt/slideLayouts/slideLayout155.xml"/>
  <Override ContentType="application/vnd.openxmlformats-officedocument.presentationml.slideLayout+xml" PartName="/ppt/slideLayouts/slideLayout156.xml"/>
  <Override ContentType="application/vnd.openxmlformats-officedocument.theme+xml" PartName="/ppt/theme/theme14.xml"/>
  <Override ContentType="application/vnd.openxmlformats-officedocument.presentationml.slideLayout+xml" PartName="/ppt/slideLayouts/slideLayout157.xml"/>
  <Override ContentType="application/vnd.openxmlformats-officedocument.presentationml.slideLayout+xml" PartName="/ppt/slideLayouts/slideLayout158.xml"/>
  <Override ContentType="application/vnd.openxmlformats-officedocument.presentationml.slideLayout+xml" PartName="/ppt/slideLayouts/slideLayout159.xml"/>
  <Override ContentType="application/vnd.openxmlformats-officedocument.presentationml.slideLayout+xml" PartName="/ppt/slideLayouts/slideLayout160.xml"/>
  <Override ContentType="application/vnd.openxmlformats-officedocument.presentationml.slideLayout+xml" PartName="/ppt/slideLayouts/slideLayout161.xml"/>
  <Override ContentType="application/vnd.openxmlformats-officedocument.presentationml.slideLayout+xml" PartName="/ppt/slideLayouts/slideLayout162.xml"/>
  <Override ContentType="application/vnd.openxmlformats-officedocument.presentationml.slideLayout+xml" PartName="/ppt/slideLayouts/slideLayout163.xml"/>
  <Override ContentType="application/vnd.openxmlformats-officedocument.presentationml.slideLayout+xml" PartName="/ppt/slideLayouts/slideLayout164.xml"/>
  <Override ContentType="application/vnd.openxmlformats-officedocument.presentationml.slideLayout+xml" PartName="/ppt/slideLayouts/slideLayout165.xml"/>
  <Override ContentType="application/vnd.openxmlformats-officedocument.presentationml.slideLayout+xml" PartName="/ppt/slideLayouts/slideLayout166.xml"/>
  <Override ContentType="application/vnd.openxmlformats-officedocument.presentationml.slideLayout+xml" PartName="/ppt/slideLayouts/slideLayout167.xml"/>
  <Override ContentType="application/vnd.openxmlformats-officedocument.theme+xml" PartName="/ppt/theme/theme15.xml"/>
  <Override ContentType="application/vnd.openxmlformats-officedocument.presentationml.slideLayout+xml" PartName="/ppt/slideLayouts/slideLayout168.xml"/>
  <Override ContentType="application/vnd.openxmlformats-officedocument.presentationml.slideLayout+xml" PartName="/ppt/slideLayouts/slideLayout169.xml"/>
  <Override ContentType="application/vnd.openxmlformats-officedocument.presentationml.slideLayout+xml" PartName="/ppt/slideLayouts/slideLayout170.xml"/>
  <Override ContentType="application/vnd.openxmlformats-officedocument.presentationml.slideLayout+xml" PartName="/ppt/slideLayouts/slideLayout171.xml"/>
  <Override ContentType="application/vnd.openxmlformats-officedocument.presentationml.slideLayout+xml" PartName="/ppt/slideLayouts/slideLayout172.xml"/>
  <Override ContentType="application/vnd.openxmlformats-officedocument.presentationml.slideLayout+xml" PartName="/ppt/slideLayouts/slideLayout173.xml"/>
  <Override ContentType="application/vnd.openxmlformats-officedocument.presentationml.slideLayout+xml" PartName="/ppt/slideLayouts/slideLayout174.xml"/>
  <Override ContentType="application/vnd.openxmlformats-officedocument.presentationml.slideLayout+xml" PartName="/ppt/slideLayouts/slideLayout175.xml"/>
  <Override ContentType="application/vnd.openxmlformats-officedocument.presentationml.slideLayout+xml" PartName="/ppt/slideLayouts/slideLayout176.xml"/>
  <Override ContentType="application/vnd.openxmlformats-officedocument.presentationml.slideLayout+xml" PartName="/ppt/slideLayouts/slideLayout177.xml"/>
  <Override ContentType="application/vnd.openxmlformats-officedocument.presentationml.slideLayout+xml" PartName="/ppt/slideLayouts/slideLayout178.xml"/>
  <Override ContentType="application/vnd.openxmlformats-officedocument.theme+xml" PartName="/ppt/theme/theme16.xml"/>
  <Override ContentType="application/vnd.openxmlformats-officedocument.theme+xml" PartName="/ppt/theme/theme17.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6" r:id="rId2"/>
    <p:sldMasterId id="2147483698" r:id="rId3"/>
    <p:sldMasterId id="2147483712" r:id="rId4"/>
    <p:sldMasterId id="2147483736" r:id="rId5"/>
    <p:sldMasterId id="2147483748" r:id="rId6"/>
    <p:sldMasterId id="2147483760" r:id="rId7"/>
    <p:sldMasterId id="2147483772" r:id="rId8"/>
    <p:sldMasterId id="2147483784" r:id="rId9"/>
    <p:sldMasterId id="2147483796" r:id="rId10"/>
    <p:sldMasterId id="2147483808" r:id="rId11"/>
    <p:sldMasterId id="2147483820" r:id="rId12"/>
    <p:sldMasterId id="2147483832" r:id="rId13"/>
    <p:sldMasterId id="2147483844" r:id="rId14"/>
    <p:sldMasterId id="2147483856" r:id="rId15"/>
    <p:sldMasterId id="2147483868" r:id="rId16"/>
  </p:sldMasterIdLst>
  <p:notesMasterIdLst>
    <p:notesMasterId r:id="rId41"/>
  </p:notesMasterIdLst>
  <p:sldIdLst>
    <p:sldId id="280" r:id="rId17"/>
    <p:sldId id="307" r:id="rId18"/>
    <p:sldId id="308" r:id="rId19"/>
    <p:sldId id="309" r:id="rId20"/>
    <p:sldId id="310" r:id="rId21"/>
    <p:sldId id="311" r:id="rId22"/>
    <p:sldId id="312" r:id="rId23"/>
    <p:sldId id="313" r:id="rId24"/>
    <p:sldId id="314" r:id="rId25"/>
    <p:sldId id="315" r:id="rId26"/>
    <p:sldId id="316" r:id="rId27"/>
    <p:sldId id="317" r:id="rId28"/>
    <p:sldId id="318" r:id="rId29"/>
    <p:sldId id="319" r:id="rId30"/>
    <p:sldId id="282" r:id="rId31"/>
    <p:sldId id="284" r:id="rId32"/>
    <p:sldId id="320" r:id="rId33"/>
    <p:sldId id="321" r:id="rId34"/>
    <p:sldId id="322" r:id="rId35"/>
    <p:sldId id="323" r:id="rId36"/>
    <p:sldId id="324" r:id="rId37"/>
    <p:sldId id="325" r:id="rId38"/>
    <p:sldId id="326" r:id="rId39"/>
    <p:sldId id="327"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288" autoAdjust="0"/>
  </p:normalViewPr>
  <p:slideViewPr>
    <p:cSldViewPr>
      <p:cViewPr varScale="1">
        <p:scale>
          <a:sx n="78" d="100"/>
          <a:sy n="78" d="100"/>
        </p:scale>
        <p:origin x="-60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68F350-6A25-405C-A561-E158AC51C04B}" type="datetimeFigureOut">
              <a:rPr lang="en-US" smtClean="0"/>
              <a:t>9/26/2012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AC605F-D9F3-4A0C-81C7-812164A0B027}" type="slidenum">
              <a:rPr lang="en-US" smtClean="0"/>
              <a:t>‹#›</a:t>
            </a:fld>
            <a:endParaRPr lang="en-US"/>
          </a:p>
        </p:txBody>
      </p:sp>
    </p:spTree>
    <p:extLst>
      <p:ext uri="{BB962C8B-B14F-4D97-AF65-F5344CB8AC3E}">
        <p14:creationId xmlns:p14="http://schemas.microsoft.com/office/powerpoint/2010/main" val="322758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A72E3E-0E65-492F-8C67-4290640D9462}" type="slidenum">
              <a:rPr lang="en-US" smtClean="0"/>
              <a:t>1</a:t>
            </a:fld>
            <a:endParaRPr lang="en-US" dirty="0"/>
          </a:p>
        </p:txBody>
      </p:sp>
    </p:spTree>
    <p:extLst>
      <p:ext uri="{BB962C8B-B14F-4D97-AF65-F5344CB8AC3E}">
        <p14:creationId xmlns:p14="http://schemas.microsoft.com/office/powerpoint/2010/main" val="1688273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txBox="1">
            <a:spLocks noGrp="1" noChangeArrowheads="1"/>
          </p:cNvSpPr>
          <p:nvPr/>
        </p:nvSpPr>
        <p:spPr bwMode="auto">
          <a:xfrm>
            <a:off x="3884562" y="8684684"/>
            <a:ext cx="297226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593" tIns="47297" rIns="94593" bIns="47297" anchor="b"/>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algn="ctr" defTabSz="931863" eaLnBrk="0" fontAlgn="base" hangingPunct="0">
              <a:spcBef>
                <a:spcPct val="0"/>
              </a:spcBef>
              <a:spcAft>
                <a:spcPct val="0"/>
              </a:spcAft>
              <a:defRPr>
                <a:solidFill>
                  <a:schemeClr val="tx1"/>
                </a:solidFill>
                <a:latin typeface="Arial" charset="0"/>
              </a:defRPr>
            </a:lvl6pPr>
            <a:lvl7pPr marL="2971800" indent="-228600" algn="ctr" defTabSz="931863" eaLnBrk="0" fontAlgn="base" hangingPunct="0">
              <a:spcBef>
                <a:spcPct val="0"/>
              </a:spcBef>
              <a:spcAft>
                <a:spcPct val="0"/>
              </a:spcAft>
              <a:defRPr>
                <a:solidFill>
                  <a:schemeClr val="tx1"/>
                </a:solidFill>
                <a:latin typeface="Arial" charset="0"/>
              </a:defRPr>
            </a:lvl7pPr>
            <a:lvl8pPr marL="3429000" indent="-228600" algn="ctr" defTabSz="931863" eaLnBrk="0" fontAlgn="base" hangingPunct="0">
              <a:spcBef>
                <a:spcPct val="0"/>
              </a:spcBef>
              <a:spcAft>
                <a:spcPct val="0"/>
              </a:spcAft>
              <a:defRPr>
                <a:solidFill>
                  <a:schemeClr val="tx1"/>
                </a:solidFill>
                <a:latin typeface="Arial" charset="0"/>
              </a:defRPr>
            </a:lvl8pPr>
            <a:lvl9pPr marL="3886200" indent="-228600" algn="ctr" defTabSz="931863" eaLnBrk="0" fontAlgn="base" hangingPunct="0">
              <a:spcBef>
                <a:spcPct val="0"/>
              </a:spcBef>
              <a:spcAft>
                <a:spcPct val="0"/>
              </a:spcAft>
              <a:defRPr>
                <a:solidFill>
                  <a:schemeClr val="tx1"/>
                </a:solidFill>
                <a:latin typeface="Arial" charset="0"/>
              </a:defRPr>
            </a:lvl9pPr>
          </a:lstStyle>
          <a:p>
            <a:pPr algn="r" eaLnBrk="1" hangingPunct="1"/>
            <a:fld id="{49DE6387-0866-43BC-A2A6-2ADA7111F59D}" type="slidenum">
              <a:rPr lang="en-US" sz="1200">
                <a:solidFill>
                  <a:prstClr val="black"/>
                </a:solidFill>
              </a:rPr>
              <a:pPr algn="r" eaLnBrk="1" hangingPunct="1"/>
              <a:t>10</a:t>
            </a:fld>
            <a:endParaRPr lang="en-US" sz="1200" dirty="0">
              <a:solidFill>
                <a:prstClr val="black"/>
              </a:solidFill>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A72E3E-0E65-492F-8C67-4290640D9462}"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730416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99BE5A5-F0AC-4C93-A659-08335F8A49DB}"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92360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027" eaLnBrk="0" hangingPunct="0">
              <a:defRPr>
                <a:solidFill>
                  <a:schemeClr val="tx1"/>
                </a:solidFill>
                <a:latin typeface="Arial" charset="0"/>
              </a:defRPr>
            </a:lvl1pPr>
            <a:lvl2pPr marL="754243" indent="-290093" defTabSz="946027" eaLnBrk="0" hangingPunct="0">
              <a:defRPr>
                <a:solidFill>
                  <a:schemeClr val="tx1"/>
                </a:solidFill>
                <a:latin typeface="Arial" charset="0"/>
              </a:defRPr>
            </a:lvl2pPr>
            <a:lvl3pPr marL="1160374" indent="-232075" defTabSz="946027" eaLnBrk="0" hangingPunct="0">
              <a:defRPr>
                <a:solidFill>
                  <a:schemeClr val="tx1"/>
                </a:solidFill>
                <a:latin typeface="Arial" charset="0"/>
              </a:defRPr>
            </a:lvl3pPr>
            <a:lvl4pPr marL="1624523" indent="-232075" defTabSz="946027" eaLnBrk="0" hangingPunct="0">
              <a:defRPr>
                <a:solidFill>
                  <a:schemeClr val="tx1"/>
                </a:solidFill>
                <a:latin typeface="Arial" charset="0"/>
              </a:defRPr>
            </a:lvl4pPr>
            <a:lvl5pPr marL="2088672" indent="-232075" defTabSz="946027" eaLnBrk="0" hangingPunct="0">
              <a:defRPr>
                <a:solidFill>
                  <a:schemeClr val="tx1"/>
                </a:solidFill>
                <a:latin typeface="Arial" charset="0"/>
              </a:defRPr>
            </a:lvl5pPr>
            <a:lvl6pPr marL="2552822" indent="-232075" algn="ctr" defTabSz="946027" eaLnBrk="0" fontAlgn="base" hangingPunct="0">
              <a:spcBef>
                <a:spcPct val="0"/>
              </a:spcBef>
              <a:spcAft>
                <a:spcPct val="0"/>
              </a:spcAft>
              <a:defRPr>
                <a:solidFill>
                  <a:schemeClr val="tx1"/>
                </a:solidFill>
                <a:latin typeface="Arial" charset="0"/>
              </a:defRPr>
            </a:lvl6pPr>
            <a:lvl7pPr marL="3016971" indent="-232075" algn="ctr" defTabSz="946027" eaLnBrk="0" fontAlgn="base" hangingPunct="0">
              <a:spcBef>
                <a:spcPct val="0"/>
              </a:spcBef>
              <a:spcAft>
                <a:spcPct val="0"/>
              </a:spcAft>
              <a:defRPr>
                <a:solidFill>
                  <a:schemeClr val="tx1"/>
                </a:solidFill>
                <a:latin typeface="Arial" charset="0"/>
              </a:defRPr>
            </a:lvl7pPr>
            <a:lvl8pPr marL="3481121" indent="-232075" algn="ctr" defTabSz="946027" eaLnBrk="0" fontAlgn="base" hangingPunct="0">
              <a:spcBef>
                <a:spcPct val="0"/>
              </a:spcBef>
              <a:spcAft>
                <a:spcPct val="0"/>
              </a:spcAft>
              <a:defRPr>
                <a:solidFill>
                  <a:schemeClr val="tx1"/>
                </a:solidFill>
                <a:latin typeface="Arial" charset="0"/>
              </a:defRPr>
            </a:lvl8pPr>
            <a:lvl9pPr marL="3945270" indent="-232075" algn="ctr" defTabSz="946027" eaLnBrk="0" fontAlgn="base" hangingPunct="0">
              <a:spcBef>
                <a:spcPct val="0"/>
              </a:spcBef>
              <a:spcAft>
                <a:spcPct val="0"/>
              </a:spcAft>
              <a:defRPr>
                <a:solidFill>
                  <a:schemeClr val="tx1"/>
                </a:solidFill>
                <a:latin typeface="Arial" charset="0"/>
              </a:defRPr>
            </a:lvl9pPr>
          </a:lstStyle>
          <a:p>
            <a:pPr eaLnBrk="1" hangingPunct="1"/>
            <a:fld id="{634E548D-F016-4F37-ACD0-2A9435AFDC30}" type="slidenum">
              <a:rPr lang="en-US" smtClean="0">
                <a:solidFill>
                  <a:prstClr val="black"/>
                </a:solidFill>
              </a:rPr>
              <a:pPr eaLnBrk="1" hangingPunct="1"/>
              <a:t>13</a:t>
            </a:fld>
            <a:endParaRPr lang="en-US" dirty="0" smtClean="0">
              <a:solidFill>
                <a:prstClr val="black"/>
              </a:solidFill>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21A3D9F-2546-415E-A1EF-CA89D42F4A47}" type="slidenum">
              <a:rPr lang="en-US">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8947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21A3D9F-2546-415E-A1EF-CA89D42F4A47}" type="slidenum">
              <a:rPr lang="en-US">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89477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txBox="1">
            <a:spLocks noGrp="1" noChangeArrowheads="1"/>
          </p:cNvSpPr>
          <p:nvPr/>
        </p:nvSpPr>
        <p:spPr bwMode="auto">
          <a:xfrm>
            <a:off x="3885731" y="8684684"/>
            <a:ext cx="297109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593" tIns="47297" rIns="94593" bIns="47297" anchor="b"/>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algn="ctr" defTabSz="931863" eaLnBrk="0" fontAlgn="base" hangingPunct="0">
              <a:spcBef>
                <a:spcPct val="0"/>
              </a:spcBef>
              <a:spcAft>
                <a:spcPct val="0"/>
              </a:spcAft>
              <a:defRPr>
                <a:solidFill>
                  <a:schemeClr val="tx1"/>
                </a:solidFill>
                <a:latin typeface="Arial" charset="0"/>
              </a:defRPr>
            </a:lvl6pPr>
            <a:lvl7pPr marL="2971800" indent="-228600" algn="ctr" defTabSz="931863" eaLnBrk="0" fontAlgn="base" hangingPunct="0">
              <a:spcBef>
                <a:spcPct val="0"/>
              </a:spcBef>
              <a:spcAft>
                <a:spcPct val="0"/>
              </a:spcAft>
              <a:defRPr>
                <a:solidFill>
                  <a:schemeClr val="tx1"/>
                </a:solidFill>
                <a:latin typeface="Arial" charset="0"/>
              </a:defRPr>
            </a:lvl7pPr>
            <a:lvl8pPr marL="3429000" indent="-228600" algn="ctr" defTabSz="931863" eaLnBrk="0" fontAlgn="base" hangingPunct="0">
              <a:spcBef>
                <a:spcPct val="0"/>
              </a:spcBef>
              <a:spcAft>
                <a:spcPct val="0"/>
              </a:spcAft>
              <a:defRPr>
                <a:solidFill>
                  <a:schemeClr val="tx1"/>
                </a:solidFill>
                <a:latin typeface="Arial" charset="0"/>
              </a:defRPr>
            </a:lvl8pPr>
            <a:lvl9pPr marL="3886200" indent="-228600" algn="ctr" defTabSz="931863"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BB5714F1-1CFB-4DDD-87DF-DA488F763433}" type="slidenum">
              <a:rPr lang="en-US" sz="1200">
                <a:solidFill>
                  <a:prstClr val="black"/>
                </a:solidFill>
              </a:rPr>
              <a:pPr algn="r" eaLnBrk="1" fontAlgn="base" hangingPunct="1">
                <a:spcBef>
                  <a:spcPct val="0"/>
                </a:spcBef>
                <a:spcAft>
                  <a:spcPct val="0"/>
                </a:spcAft>
              </a:pPr>
              <a:t>16</a:t>
            </a:fld>
            <a:endParaRPr lang="en-US" sz="1200">
              <a:solidFill>
                <a:prstClr val="black"/>
              </a:solidFill>
            </a:endParaRPr>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aseline="0"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AC30C88-F9BF-4FAD-9EF3-8BB07AE8230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2777880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B4B0655-4B6F-4ECA-9E5C-EDD9BE8F15DB}"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0827386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B4B0655-4B6F-4ECA-9E5C-EDD9BE8F15DB}"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802206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21A3D9F-2546-415E-A1EF-CA89D42F4A47}"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89477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21A3D9F-2546-415E-A1EF-CA89D42F4A47}"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89477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21A3D9F-2546-415E-A1EF-CA89D42F4A47}"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89477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230BAB4-57C9-4F6B-A35F-2CE9890E1BC2}"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5227570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Rot="1" noChangeAspect="1" noChangeArrowheads="1" noTextEdit="1"/>
          </p:cNvSpPr>
          <p:nvPr>
            <p:ph type="sldImg"/>
          </p:nvPr>
        </p:nvSpPr>
        <p:spPr>
          <a:ln/>
        </p:spPr>
      </p:sp>
      <p:sp>
        <p:nvSpPr>
          <p:cNvPr id="311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7"/>
          <p:cNvSpPr txBox="1">
            <a:spLocks noGrp="1" noChangeArrowheads="1"/>
          </p:cNvSpPr>
          <p:nvPr/>
        </p:nvSpPr>
        <p:spPr bwMode="auto">
          <a:xfrm>
            <a:off x="3885731" y="8684684"/>
            <a:ext cx="297109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0" tIns="46415" rIns="92830" bIns="46415"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30F56E38-909F-4E84-8187-98BB9B9F68E3}" type="slidenum">
              <a:rPr lang="en-US" sz="1200">
                <a:latin typeface="Calibri" pitchFamily="34" charset="0"/>
              </a:rPr>
              <a:pPr algn="r" eaLnBrk="1" hangingPunct="1"/>
              <a:t>24</a:t>
            </a:fld>
            <a:endParaRPr lang="en-US" sz="1200" dirty="0">
              <a:latin typeface="Calibri" pitchFamily="34" charset="0"/>
            </a:endParaRPr>
          </a:p>
        </p:txBody>
      </p:sp>
      <p:sp>
        <p:nvSpPr>
          <p:cNvPr id="389123" name="Rectangle 2"/>
          <p:cNvSpPr>
            <a:spLocks noGrp="1" noRot="1" noChangeAspect="1" noChangeArrowheads="1" noTextEdit="1"/>
          </p:cNvSpPr>
          <p:nvPr>
            <p:ph type="sldImg"/>
          </p:nvPr>
        </p:nvSpPr>
        <p:spPr>
          <a:ln/>
        </p:spPr>
      </p:sp>
      <p:sp>
        <p:nvSpPr>
          <p:cNvPr id="389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0" tIns="46415" rIns="92830" bIns="46415"/>
          <a:lstStyle/>
          <a:p>
            <a:pPr>
              <a:spcBef>
                <a:spcPct val="0"/>
              </a:spcBef>
            </a:pP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txBox="1">
            <a:spLocks noGrp="1" noChangeArrowheads="1"/>
          </p:cNvSpPr>
          <p:nvPr/>
        </p:nvSpPr>
        <p:spPr bwMode="auto">
          <a:xfrm>
            <a:off x="3885731" y="8684684"/>
            <a:ext cx="297109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51" tIns="46926" rIns="93851" bIns="46926"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CD39364F-2D2F-40F0-B026-CEE05A6D33FD}" type="slidenum">
              <a:rPr lang="en-US" sz="1200">
                <a:solidFill>
                  <a:prstClr val="black"/>
                </a:solidFill>
              </a:rPr>
              <a:pPr algn="r" eaLnBrk="1" fontAlgn="base" hangingPunct="1">
                <a:spcBef>
                  <a:spcPct val="0"/>
                </a:spcBef>
                <a:spcAft>
                  <a:spcPct val="0"/>
                </a:spcAft>
              </a:pPr>
              <a:t>3</a:t>
            </a:fld>
            <a:endParaRPr lang="en-US" sz="1200" dirty="0">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51" tIns="46926" rIns="93851" bIns="46926"/>
          <a:lstStyle/>
          <a:p>
            <a:pPr eaLnBrk="1" hangingPunct="1"/>
            <a:endParaRPr lang="en-US" baseline="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EC7E5ED-F7B2-485A-ACF3-50085E4B90D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862408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EC7E5ED-F7B2-485A-ACF3-50085E4B90D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273514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4BE9597-48FF-48D6-9325-BCA4B53F8BBD}"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491531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4BE9597-48FF-48D6-9325-BCA4B53F8BBD}"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554053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21A3D9F-2546-415E-A1EF-CA89D42F4A47}"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8947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21A3D9F-2546-415E-A1EF-CA89D42F4A47}" type="slidenum">
              <a:rPr lang="en-US">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8947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4665DB-4B73-4D25-8455-BA4E3B1CAA95}" type="datetimeFigureOut">
              <a:rPr lang="en-US" smtClean="0"/>
              <a:t>9/26/2012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D49BED-B4B8-4098-BEB9-A653E3615047}" type="slidenum">
              <a:rPr lang="en-US" smtClean="0"/>
              <a:t>‹#›</a:t>
            </a:fld>
            <a:endParaRPr lang="en-US"/>
          </a:p>
        </p:txBody>
      </p:sp>
    </p:spTree>
    <p:extLst>
      <p:ext uri="{BB962C8B-B14F-4D97-AF65-F5344CB8AC3E}">
        <p14:creationId xmlns:p14="http://schemas.microsoft.com/office/powerpoint/2010/main" val="2225446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4665DB-4B73-4D25-8455-BA4E3B1CAA95}" type="datetimeFigureOut">
              <a:rPr lang="en-US" smtClean="0"/>
              <a:t>9/26/2012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D49BED-B4B8-4098-BEB9-A653E3615047}" type="slidenum">
              <a:rPr lang="en-US" smtClean="0"/>
              <a:t>‹#›</a:t>
            </a:fld>
            <a:endParaRPr lang="en-US"/>
          </a:p>
        </p:txBody>
      </p:sp>
    </p:spTree>
    <p:extLst>
      <p:ext uri="{BB962C8B-B14F-4D97-AF65-F5344CB8AC3E}">
        <p14:creationId xmlns:p14="http://schemas.microsoft.com/office/powerpoint/2010/main" val="270613722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045525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9426198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55857777"/>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15634065"/>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63821953"/>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88520110"/>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64221941"/>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73580415"/>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0048573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8355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4665DB-4B73-4D25-8455-BA4E3B1CAA95}" type="datetimeFigureOut">
              <a:rPr lang="en-US" smtClean="0"/>
              <a:t>9/26/2012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D49BED-B4B8-4098-BEB9-A653E3615047}" type="slidenum">
              <a:rPr lang="en-US" smtClean="0"/>
              <a:t>‹#›</a:t>
            </a:fld>
            <a:endParaRPr lang="en-US"/>
          </a:p>
        </p:txBody>
      </p:sp>
    </p:spTree>
    <p:extLst>
      <p:ext uri="{BB962C8B-B14F-4D97-AF65-F5344CB8AC3E}">
        <p14:creationId xmlns:p14="http://schemas.microsoft.com/office/powerpoint/2010/main" val="134100794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0865385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0813493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3355727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83029440"/>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81342907"/>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59877870"/>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2803281"/>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81481760"/>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00820618"/>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22348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0478271"/>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6355909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130851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6086444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1628601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0387649"/>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30897534"/>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48901630"/>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3328420"/>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5202443"/>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3108265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4328758"/>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002891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7890476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7202067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3821763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8084144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41377531"/>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4889710"/>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1534059"/>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4647700"/>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1473073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4771483"/>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85434397"/>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9309610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9549523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9817709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9535273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6609489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06117268"/>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28423913"/>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57178363"/>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9778728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4304775"/>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14226424"/>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79980790"/>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371721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1413972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239058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9604367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0660938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8871357"/>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23431164"/>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1723027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419091"/>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81886576"/>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50170149"/>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69688832"/>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1672433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5354308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4700174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71836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4934020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59899611"/>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5311710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1771858"/>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03698199"/>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29435762"/>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18907399"/>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06695478"/>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8994159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8406164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4432874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6068864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27355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70402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8926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4665DB-4B73-4D25-8455-BA4E3B1CAA95}" type="datetimeFigureOut">
              <a:rPr lang="en-US" smtClean="0"/>
              <a:t>9/26/2012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D49BED-B4B8-4098-BEB9-A653E3615047}" type="slidenum">
              <a:rPr lang="en-US" smtClean="0"/>
              <a:t>‹#›</a:t>
            </a:fld>
            <a:endParaRPr lang="en-US"/>
          </a:p>
        </p:txBody>
      </p:sp>
    </p:spTree>
    <p:extLst>
      <p:ext uri="{BB962C8B-B14F-4D97-AF65-F5344CB8AC3E}">
        <p14:creationId xmlns:p14="http://schemas.microsoft.com/office/powerpoint/2010/main" val="29624974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2564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6331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25806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0C08F4-B8BD-409C-AAF9-1B25C109931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65911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1B89F7-244A-4A0B-A26C-FE9D97C330D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00605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A59E168-C994-4F3D-8A01-51FC677703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08387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E9532F8-327E-43AB-B8AA-3C6E39EFB5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174793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DCDCFA3-793E-4D28-B263-468F7C42A8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83503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E04EECD-9556-4DDD-AD6D-2BA7544E1E0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886129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2872233-2BE3-4918-A15B-EBE48130C1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0135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4665DB-4B73-4D25-8455-BA4E3B1CAA95}" type="datetimeFigureOut">
              <a:rPr lang="en-US" smtClean="0"/>
              <a:t>9/26/2012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D49BED-B4B8-4098-BEB9-A653E3615047}" type="slidenum">
              <a:rPr lang="en-US" smtClean="0"/>
              <a:t>‹#›</a:t>
            </a:fld>
            <a:endParaRPr lang="en-US"/>
          </a:p>
        </p:txBody>
      </p:sp>
    </p:spTree>
    <p:extLst>
      <p:ext uri="{BB962C8B-B14F-4D97-AF65-F5344CB8AC3E}">
        <p14:creationId xmlns:p14="http://schemas.microsoft.com/office/powerpoint/2010/main" val="22127251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1FB724F-1A11-4608-A01E-E600AE8A28D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137540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8C0D030-CB6A-4A87-8776-3D83F9B90DE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105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751939-CD98-4A37-A311-4992865028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10361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440A20-3A84-4C60-A84B-430CE65F3D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116425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EAC1B94-5E8F-4914-ACFE-74C998C217D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7635849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44B3D1-0B0D-4B5C-9CE6-BAA71C20B9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6263199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725DB2-31DA-4E1D-BD66-F7C99F312D84}" type="datetimeFigureOut">
              <a:rPr lang="en-US" smtClean="0">
                <a:solidFill>
                  <a:prstClr val="black">
                    <a:tint val="75000"/>
                  </a:prstClr>
                </a:solidFill>
              </a:rPr>
              <a:pPr/>
              <a:t>9/26/2012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13F413-34AE-4604-AD6D-2C15E9BFB4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76491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143000"/>
          </a:xfrm>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725DB2-31DA-4E1D-BD66-F7C99F312D84}" type="datetimeFigureOut">
              <a:rPr lang="en-US" smtClean="0">
                <a:solidFill>
                  <a:prstClr val="black">
                    <a:tint val="75000"/>
                  </a:prstClr>
                </a:solidFill>
              </a:rPr>
              <a:pPr/>
              <a:t>9/26/2012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13F413-34AE-4604-AD6D-2C15E9BFB4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727031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725DB2-31DA-4E1D-BD66-F7C99F312D84}" type="datetimeFigureOut">
              <a:rPr lang="en-US" smtClean="0">
                <a:solidFill>
                  <a:prstClr val="black">
                    <a:tint val="75000"/>
                  </a:prstClr>
                </a:solidFill>
              </a:rPr>
              <a:pPr/>
              <a:t>9/26/2012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13F413-34AE-4604-AD6D-2C15E9BFB4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78663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725DB2-31DA-4E1D-BD66-F7C99F312D84}" type="datetimeFigureOut">
              <a:rPr lang="en-US" smtClean="0">
                <a:solidFill>
                  <a:prstClr val="black">
                    <a:tint val="75000"/>
                  </a:prstClr>
                </a:solidFill>
              </a:rPr>
              <a:pPr/>
              <a:t>9/26/2012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13F413-34AE-4604-AD6D-2C15E9BFB4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910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4665DB-4B73-4D25-8455-BA4E3B1CAA95}" type="datetimeFigureOut">
              <a:rPr lang="en-US" smtClean="0"/>
              <a:t>9/26/2012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D49BED-B4B8-4098-BEB9-A653E3615047}" type="slidenum">
              <a:rPr lang="en-US" smtClean="0"/>
              <a:t>‹#›</a:t>
            </a:fld>
            <a:endParaRPr lang="en-US"/>
          </a:p>
        </p:txBody>
      </p:sp>
    </p:spTree>
    <p:extLst>
      <p:ext uri="{BB962C8B-B14F-4D97-AF65-F5344CB8AC3E}">
        <p14:creationId xmlns:p14="http://schemas.microsoft.com/office/powerpoint/2010/main" val="40730264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725DB2-31DA-4E1D-BD66-F7C99F312D84}" type="datetimeFigureOut">
              <a:rPr lang="en-US" smtClean="0">
                <a:solidFill>
                  <a:prstClr val="black">
                    <a:tint val="75000"/>
                  </a:prstClr>
                </a:solidFill>
              </a:rPr>
              <a:pPr/>
              <a:t>9/26/2012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C13F413-34AE-4604-AD6D-2C15E9BFB4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96441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725DB2-31DA-4E1D-BD66-F7C99F312D84}" type="datetimeFigureOut">
              <a:rPr lang="en-US" smtClean="0">
                <a:solidFill>
                  <a:prstClr val="black">
                    <a:tint val="75000"/>
                  </a:prstClr>
                </a:solidFill>
              </a:rPr>
              <a:pPr/>
              <a:t>9/26/2012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C13F413-34AE-4604-AD6D-2C15E9BFB4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428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725DB2-31DA-4E1D-BD66-F7C99F312D84}" type="datetimeFigureOut">
              <a:rPr lang="en-US" smtClean="0">
                <a:solidFill>
                  <a:prstClr val="black">
                    <a:tint val="75000"/>
                  </a:prstClr>
                </a:solidFill>
              </a:rPr>
              <a:pPr/>
              <a:t>9/26/2012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C13F413-34AE-4604-AD6D-2C15E9BFB4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78839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725DB2-31DA-4E1D-BD66-F7C99F312D84}" type="datetimeFigureOut">
              <a:rPr lang="en-US" smtClean="0">
                <a:solidFill>
                  <a:prstClr val="black">
                    <a:tint val="75000"/>
                  </a:prstClr>
                </a:solidFill>
              </a:rPr>
              <a:pPr/>
              <a:t>9/26/2012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13F413-34AE-4604-AD6D-2C15E9BFB4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29763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725DB2-31DA-4E1D-BD66-F7C99F312D84}" type="datetimeFigureOut">
              <a:rPr lang="en-US" smtClean="0">
                <a:solidFill>
                  <a:prstClr val="black">
                    <a:tint val="75000"/>
                  </a:prstClr>
                </a:solidFill>
              </a:rPr>
              <a:pPr/>
              <a:t>9/26/2012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13F413-34AE-4604-AD6D-2C15E9BFB4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77110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725DB2-31DA-4E1D-BD66-F7C99F312D84}" type="datetimeFigureOut">
              <a:rPr lang="en-US" smtClean="0">
                <a:solidFill>
                  <a:prstClr val="black">
                    <a:tint val="75000"/>
                  </a:prstClr>
                </a:solidFill>
              </a:rPr>
              <a:pPr/>
              <a:t>9/26/2012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13F413-34AE-4604-AD6D-2C15E9BFB4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0189395"/>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725DB2-31DA-4E1D-BD66-F7C99F312D84}" type="datetimeFigureOut">
              <a:rPr lang="en-US" smtClean="0">
                <a:solidFill>
                  <a:prstClr val="black">
                    <a:tint val="75000"/>
                  </a:prstClr>
                </a:solidFill>
              </a:rPr>
              <a:pPr/>
              <a:t>9/26/2012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13F413-34AE-4604-AD6D-2C15E9BFB4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10691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4223817"/>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7427618"/>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978775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4665DB-4B73-4D25-8455-BA4E3B1CAA95}" type="datetimeFigureOut">
              <a:rPr lang="en-US" smtClean="0"/>
              <a:t>9/26/2012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D49BED-B4B8-4098-BEB9-A653E3615047}" type="slidenum">
              <a:rPr lang="en-US" smtClean="0"/>
              <a:t>‹#›</a:t>
            </a:fld>
            <a:endParaRPr lang="en-US"/>
          </a:p>
        </p:txBody>
      </p:sp>
    </p:spTree>
    <p:extLst>
      <p:ext uri="{BB962C8B-B14F-4D97-AF65-F5344CB8AC3E}">
        <p14:creationId xmlns:p14="http://schemas.microsoft.com/office/powerpoint/2010/main" val="26398461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7266074"/>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009602"/>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9518794"/>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05732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04201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07182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32207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0332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7496603"/>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0893314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4665DB-4B73-4D25-8455-BA4E3B1CAA95}" type="datetimeFigureOut">
              <a:rPr lang="en-US" smtClean="0"/>
              <a:t>9/26/2012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D49BED-B4B8-4098-BEB9-A653E3615047}" type="slidenum">
              <a:rPr lang="en-US" smtClean="0"/>
              <a:t>‹#›</a:t>
            </a:fld>
            <a:endParaRPr lang="en-US"/>
          </a:p>
        </p:txBody>
      </p:sp>
    </p:spTree>
    <p:extLst>
      <p:ext uri="{BB962C8B-B14F-4D97-AF65-F5344CB8AC3E}">
        <p14:creationId xmlns:p14="http://schemas.microsoft.com/office/powerpoint/2010/main" val="7908527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83073434"/>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189298"/>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2328100"/>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1595258"/>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206922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286467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457123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321080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200484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072265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4665DB-4B73-4D25-8455-BA4E3B1CAA95}" type="datetimeFigureOut">
              <a:rPr lang="en-US" smtClean="0"/>
              <a:t>9/26/2012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D49BED-B4B8-4098-BEB9-A653E3615047}" type="slidenum">
              <a:rPr lang="en-US" smtClean="0"/>
              <a:t>‹#›</a:t>
            </a:fld>
            <a:endParaRPr lang="en-US"/>
          </a:p>
        </p:txBody>
      </p:sp>
    </p:spTree>
    <p:extLst>
      <p:ext uri="{BB962C8B-B14F-4D97-AF65-F5344CB8AC3E}">
        <p14:creationId xmlns:p14="http://schemas.microsoft.com/office/powerpoint/2010/main" val="19253879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5387047"/>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16401042"/>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00313339"/>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6465237"/>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79139801"/>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928142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307049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30357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751663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89935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4665DB-4B73-4D25-8455-BA4E3B1CAA95}" type="datetimeFigureOut">
              <a:rPr lang="en-US" smtClean="0"/>
              <a:t>9/26/2012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D49BED-B4B8-4098-BEB9-A653E3615047}" type="slidenum">
              <a:rPr lang="en-US" smtClean="0"/>
              <a:t>‹#›</a:t>
            </a:fld>
            <a:endParaRPr lang="en-US"/>
          </a:p>
        </p:txBody>
      </p:sp>
    </p:spTree>
    <p:extLst>
      <p:ext uri="{BB962C8B-B14F-4D97-AF65-F5344CB8AC3E}">
        <p14:creationId xmlns:p14="http://schemas.microsoft.com/office/powerpoint/2010/main" val="223768543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1574474"/>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8568388"/>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18482675"/>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92098061"/>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2930341"/>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15554296"/>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9645825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8953959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694081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77232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4665DB-4B73-4D25-8455-BA4E3B1CAA95}" type="datetimeFigureOut">
              <a:rPr lang="en-US" smtClean="0"/>
              <a:t>9/26/2012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D49BED-B4B8-4098-BEB9-A653E3615047}" type="slidenum">
              <a:rPr lang="en-US" smtClean="0"/>
              <a:t>‹#›</a:t>
            </a:fld>
            <a:endParaRPr lang="en-US"/>
          </a:p>
        </p:txBody>
      </p:sp>
    </p:spTree>
    <p:extLst>
      <p:ext uri="{BB962C8B-B14F-4D97-AF65-F5344CB8AC3E}">
        <p14:creationId xmlns:p14="http://schemas.microsoft.com/office/powerpoint/2010/main" val="361748418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3282090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61874723"/>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95289269"/>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52805397"/>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90911001"/>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38434153"/>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85048521"/>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593373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0040830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44418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1.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2.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3.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3.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theme" Target="../theme/theme14.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theme" Target="../theme/theme15.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5.xml"/><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theme" Target="../theme/theme16.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4665DB-4B73-4D25-8455-BA4E3B1CAA95}" type="datetimeFigureOut">
              <a:rPr lang="en-US" smtClean="0"/>
              <a:t>9/26/2012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D49BED-B4B8-4098-BEB9-A653E3615047}" type="slidenum">
              <a:rPr lang="en-US" smtClean="0"/>
              <a:t>‹#›</a:t>
            </a:fld>
            <a:endParaRPr lang="en-US"/>
          </a:p>
        </p:txBody>
      </p:sp>
    </p:spTree>
    <p:extLst>
      <p:ext uri="{BB962C8B-B14F-4D97-AF65-F5344CB8AC3E}">
        <p14:creationId xmlns:p14="http://schemas.microsoft.com/office/powerpoint/2010/main" val="3579936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544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93269218"/>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544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56820733"/>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544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58228711"/>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544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66278481"/>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544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98616084"/>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544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94180232"/>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544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91921360"/>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544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8C1970-DBB8-4226-A56C-95C53FF8606A}" type="datetimeFigureOut">
              <a:rPr lang="en-US" smtClean="0">
                <a:solidFill>
                  <a:prstClr val="black">
                    <a:tint val="75000"/>
                  </a:prstClr>
                </a:solidFill>
              </a:rPr>
              <a:pPr/>
              <a:t>9/26/2012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0D876-CD8F-4E4B-A16E-48216F23E8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33725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5544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A05D5441-F374-4655-8863-599AE5D35833}"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32743379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544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725DB2-31DA-4E1D-BD66-F7C99F312D84}" type="datetimeFigureOut">
              <a:rPr lang="en-US" smtClean="0">
                <a:solidFill>
                  <a:prstClr val="black">
                    <a:tint val="75000"/>
                  </a:prstClr>
                </a:solidFill>
              </a:rPr>
              <a:pPr/>
              <a:t>9/26/2012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13F413-34AE-4604-AD6D-2C15E9BFB4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078264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544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8C1970-DBB8-4226-A56C-95C53FF8606A}" type="datetimeFigureOut">
              <a:rPr lang="en-US" smtClean="0">
                <a:solidFill>
                  <a:prstClr val="black">
                    <a:tint val="75000"/>
                  </a:prstClr>
                </a:solidFill>
              </a:rPr>
              <a:pPr/>
              <a:t>9/26/2012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0D876-CD8F-4E4B-A16E-48216F23E8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4715683"/>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544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1434935"/>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544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95798655"/>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544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11393941"/>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544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8C1970-DBB8-4226-A56C-95C53FF8606A}" type="datetimeFigureOut">
              <a:rPr lang="en-US" smtClean="0">
                <a:solidFill>
                  <a:prstClr val="black">
                    <a:tint val="75000"/>
                  </a:prstClr>
                </a:solidFill>
              </a:rPr>
              <a:pPr/>
              <a:t>9/26/2012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0D876-CD8F-4E4B-A16E-48216F23E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7748037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arget="../media/image18.jpeg" Type="http://schemas.openxmlformats.org/officeDocument/2006/relationships/image"/><Relationship Id="rId2" Target="../notesSlides/notesSlide10.xml" Type="http://schemas.openxmlformats.org/officeDocument/2006/relationships/notesSlide"/><Relationship Id="rId1" Target="../slideLayouts/slideLayout119.xml" Type="http://schemas.openxmlformats.org/officeDocument/2006/relationships/slideLayout"/></Relationships>
</file>

<file path=ppt/slides/_rels/slide11.xml.rels><?xml version="1.0" encoding="UTF-8" standalone="yes" ?><Relationships xmlns="http://schemas.openxmlformats.org/package/2006/relationships"><Relationship Id="rId3" Target="../media/image19.jpeg" Type="http://schemas.openxmlformats.org/officeDocument/2006/relationships/image"/><Relationship Id="rId2" Target="../notesSlides/notesSlide11.xml" Type="http://schemas.openxmlformats.org/officeDocument/2006/relationships/notesSlide"/><Relationship Id="rId1" Target="../slideLayouts/slideLayout125.xml" Type="http://schemas.openxmlformats.org/officeDocument/2006/relationships/slideLayout"/></Relationships>
</file>

<file path=ppt/slides/_rels/slide12.xml.rels><?xml version="1.0" encoding="UTF-8" standalone="yes" ?><Relationships xmlns="http://schemas.openxmlformats.org/package/2006/relationships"><Relationship Id="rId3" Target="../media/image20.jpeg" Type="http://schemas.openxmlformats.org/officeDocument/2006/relationships/image"/><Relationship Id="rId2" Target="../notesSlides/notesSlide12.xml" Type="http://schemas.openxmlformats.org/officeDocument/2006/relationships/notesSlide"/><Relationship Id="rId1" Target="../slideLayouts/slideLayout136.xml" Type="http://schemas.openxmlformats.org/officeDocument/2006/relationships/slideLayout"/></Relationships>
</file>

<file path=ppt/slides/_rels/slide13.xml.rels><?xml version="1.0" encoding="UTF-8" standalone="yes" ?><Relationships xmlns="http://schemas.openxmlformats.org/package/2006/relationships"><Relationship Id="rId3" Target="../media/image21.jpeg" Type="http://schemas.openxmlformats.org/officeDocument/2006/relationships/image"/><Relationship Id="rId2" Target="../notesSlides/notesSlide13.xml" Type="http://schemas.openxmlformats.org/officeDocument/2006/relationships/notesSlide"/><Relationship Id="rId1" Target="../slideLayouts/slideLayout136.xml" Type="http://schemas.openxmlformats.org/officeDocument/2006/relationships/slideLayout"/><Relationship Id="rId4" Target="../media/image22.png" Type="http://schemas.openxmlformats.org/officeDocument/2006/relationships/image"/></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147.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arget="../media/image26.jpeg" Type="http://schemas.openxmlformats.org/officeDocument/2006/relationships/image"/><Relationship Id="rId2" Target="../notesSlides/notesSlide16.xml" Type="http://schemas.openxmlformats.org/officeDocument/2006/relationships/notesSlide"/><Relationship Id="rId1" Target="../slideLayouts/slideLayout29.xml" Type="http://schemas.openxmlformats.org/officeDocument/2006/relationships/slideLayout"/></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8.xml"/><Relationship Id="rId1" Type="http://schemas.openxmlformats.org/officeDocument/2006/relationships/slideLayout" Target="../slideLayouts/slideLayout37.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9.xml"/><Relationship Id="rId1" Type="http://schemas.openxmlformats.org/officeDocument/2006/relationships/slideLayout" Target="../slideLayouts/slideLayout37.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7.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0.xml"/><Relationship Id="rId1" Type="http://schemas.openxmlformats.org/officeDocument/2006/relationships/slideLayout" Target="../slideLayouts/slideLayout3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3" Target="../media/image35.jpeg" Type="http://schemas.openxmlformats.org/officeDocument/2006/relationships/image"/><Relationship Id="rId2" Target="../notesSlides/notesSlide22.xml" Type="http://schemas.openxmlformats.org/officeDocument/2006/relationships/notesSlide"/><Relationship Id="rId1" Target="../slideLayouts/slideLayout161.xml" Type="http://schemas.openxmlformats.org/officeDocument/2006/relationships/slideLayout"/></Relationships>
</file>

<file path=ppt/slides/_rels/slide23.xml.rels><?xml version="1.0" encoding="UTF-8" standalone="yes" ?><Relationships xmlns="http://schemas.openxmlformats.org/package/2006/relationships"><Relationship Id="rId3" Target="../media/image36.jpeg" Type="http://schemas.openxmlformats.org/officeDocument/2006/relationships/image"/><Relationship Id="rId2" Target="../notesSlides/notesSlide23.xml" Type="http://schemas.openxmlformats.org/officeDocument/2006/relationships/notesSlide"/><Relationship Id="rId1" Target="../slideLayouts/slideLayout174.xml" Type="http://schemas.openxmlformats.org/officeDocument/2006/relationships/slideLayout"/></Relationships>
</file>

<file path=ppt/slides/_rels/slide24.xml.rels><?xml version="1.0" encoding="UTF-8" standalone="yes"?>
<Relationships xmlns="http://schemas.openxmlformats.org/package/2006/relationships"><Relationship Id="rId3" Type="http://schemas.openxmlformats.org/officeDocument/2006/relationships/hyperlink" Target="http://www.earth-policy.org/" TargetMode="External"/><Relationship Id="rId2" Type="http://schemas.openxmlformats.org/officeDocument/2006/relationships/notesSlide" Target="../notesSlides/notesSlide24.xml"/><Relationship Id="rId1" Type="http://schemas.openxmlformats.org/officeDocument/2006/relationships/slideLayout" Target="../slideLayouts/slideLayout52.xml"/><Relationship Id="rId5" Type="http://schemas.openxmlformats.org/officeDocument/2006/relationships/image" Target="../media/image2.jp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arget="../media/image6.jpeg" Type="http://schemas.openxmlformats.org/officeDocument/2006/relationships/image"/><Relationship Id="rId2" Target="../notesSlides/notesSlide3.xml" Type="http://schemas.openxmlformats.org/officeDocument/2006/relationships/notesSlide"/><Relationship Id="rId1" Target="../slideLayouts/slideLayout64.xml" Type="http://schemas.openxmlformats.org/officeDocument/2006/relationships/slideLayout"/><Relationship Id="rId4" Target="../media/image7.png" Type="http://schemas.openxmlformats.org/officeDocument/2006/relationships/image"/></Relationships>
</file>

<file path=ppt/slides/_rels/slide4.xml.rels><?xml version="1.0" encoding="UTF-8" standalone="yes" ?><Relationships xmlns="http://schemas.openxmlformats.org/package/2006/relationships"><Relationship Id="rId3" Target="../media/image6.jpeg" Type="http://schemas.openxmlformats.org/officeDocument/2006/relationships/image"/><Relationship Id="rId2" Target="../notesSlides/notesSlide4.xml" Type="http://schemas.openxmlformats.org/officeDocument/2006/relationships/notesSlide"/><Relationship Id="rId1" Target="../slideLayouts/slideLayout73.xml" Type="http://schemas.openxmlformats.org/officeDocument/2006/relationships/slideLayout"/></Relationships>
</file>

<file path=ppt/slides/_rels/slide5.xml.rels><?xml version="1.0" encoding="UTF-8" standalone="yes" ?><Relationships xmlns="http://schemas.openxmlformats.org/package/2006/relationships"><Relationship Id="rId3" Target="../media/image6.jpeg" Type="http://schemas.openxmlformats.org/officeDocument/2006/relationships/image"/><Relationship Id="rId2" Target="../notesSlides/notesSlide5.xml" Type="http://schemas.openxmlformats.org/officeDocument/2006/relationships/notesSlide"/><Relationship Id="rId1" Target="../slideLayouts/slideLayout83.xml" Type="http://schemas.openxmlformats.org/officeDocument/2006/relationships/slideLayout"/><Relationship Id="rId4" Target="../media/image8.png" Type="http://schemas.openxmlformats.org/officeDocument/2006/relationships/image"/></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9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7" Type="http://schemas.microsoft.com/office/2007/relationships/hdphoto" Target="../media/hdphoto2.wdp"/><Relationship Id="rId2" Type="http://schemas.openxmlformats.org/officeDocument/2006/relationships/notesSlide" Target="../notesSlides/notesSlide7.xml"/><Relationship Id="rId1" Type="http://schemas.openxmlformats.org/officeDocument/2006/relationships/slideLayout" Target="../slideLayouts/slideLayout92.xml"/><Relationship Id="rId6" Type="http://schemas.openxmlformats.org/officeDocument/2006/relationships/image" Target="../media/image13.jpeg"/><Relationship Id="rId5" Type="http://schemas.microsoft.com/office/2007/relationships/hdphoto" Target="../media/hdphoto1.wdp"/><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0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3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752600"/>
            <a:ext cx="4495800" cy="1470025"/>
          </a:xfrm>
        </p:spPr>
        <p:txBody>
          <a:bodyPr>
            <a:normAutofit fontScale="90000"/>
          </a:bodyPr>
          <a:lstStyle/>
          <a:p>
            <a:r>
              <a:rPr lang="en-US" sz="3600" i="1" dirty="0" smtClean="0">
                <a:latin typeface="Arial" pitchFamily="34" charset="0"/>
                <a:ea typeface="Tahoma" pitchFamily="34" charset="0"/>
                <a:cs typeface="Arial" pitchFamily="34" charset="0"/>
              </a:rPr>
              <a:t>Full Planet, </a:t>
            </a:r>
            <a:br>
              <a:rPr lang="en-US" sz="3600" i="1" dirty="0" smtClean="0">
                <a:latin typeface="Arial" pitchFamily="34" charset="0"/>
                <a:ea typeface="Tahoma" pitchFamily="34" charset="0"/>
                <a:cs typeface="Arial" pitchFamily="34" charset="0"/>
              </a:rPr>
            </a:br>
            <a:r>
              <a:rPr lang="en-US" sz="3600" i="1" dirty="0" smtClean="0">
                <a:latin typeface="Arial" pitchFamily="34" charset="0"/>
                <a:ea typeface="Tahoma" pitchFamily="34" charset="0"/>
                <a:cs typeface="Arial" pitchFamily="34" charset="0"/>
              </a:rPr>
              <a:t>Empty Plates:</a:t>
            </a:r>
            <a:br>
              <a:rPr lang="en-US" sz="3600" i="1" dirty="0" smtClean="0">
                <a:latin typeface="Arial" pitchFamily="34" charset="0"/>
                <a:ea typeface="Tahoma" pitchFamily="34" charset="0"/>
                <a:cs typeface="Arial" pitchFamily="34" charset="0"/>
              </a:rPr>
            </a:br>
            <a:r>
              <a:rPr lang="en-US" sz="2800" i="1" dirty="0" smtClean="0">
                <a:latin typeface="Arial" pitchFamily="34" charset="0"/>
                <a:ea typeface="Tahoma" pitchFamily="34" charset="0"/>
                <a:cs typeface="Arial" pitchFamily="34" charset="0"/>
              </a:rPr>
              <a:t>The New Geopolitics of </a:t>
            </a:r>
            <a:br>
              <a:rPr lang="en-US" sz="2800" i="1" dirty="0" smtClean="0">
                <a:latin typeface="Arial" pitchFamily="34" charset="0"/>
                <a:ea typeface="Tahoma" pitchFamily="34" charset="0"/>
                <a:cs typeface="Arial" pitchFamily="34" charset="0"/>
              </a:rPr>
            </a:br>
            <a:r>
              <a:rPr lang="en-US" sz="2800" i="1" dirty="0" smtClean="0">
                <a:latin typeface="Arial" pitchFamily="34" charset="0"/>
                <a:ea typeface="Tahoma" pitchFamily="34" charset="0"/>
                <a:cs typeface="Arial" pitchFamily="34" charset="0"/>
              </a:rPr>
              <a:t>Food Scarcity</a:t>
            </a:r>
            <a:endParaRPr lang="en-US" sz="2800" i="1" dirty="0">
              <a:latin typeface="Arial" pitchFamily="34" charset="0"/>
              <a:ea typeface="Tahoma" pitchFamily="34" charset="0"/>
              <a:cs typeface="Arial" pitchFamily="34" charset="0"/>
            </a:endParaRPr>
          </a:p>
        </p:txBody>
      </p:sp>
      <p:sp>
        <p:nvSpPr>
          <p:cNvPr id="3" name="Subtitle 2"/>
          <p:cNvSpPr>
            <a:spLocks noGrp="1"/>
          </p:cNvSpPr>
          <p:nvPr>
            <p:ph type="subTitle" idx="1"/>
          </p:nvPr>
        </p:nvSpPr>
        <p:spPr>
          <a:xfrm>
            <a:off x="571500" y="3581400"/>
            <a:ext cx="3657600" cy="609600"/>
          </a:xfrm>
        </p:spPr>
        <p:txBody>
          <a:bodyPr>
            <a:noAutofit/>
          </a:bodyPr>
          <a:lstStyle/>
          <a:p>
            <a:r>
              <a:rPr lang="en-US" sz="1600" dirty="0" smtClean="0">
                <a:solidFill>
                  <a:schemeClr val="tx2">
                    <a:lumMod val="60000"/>
                    <a:lumOff val="40000"/>
                  </a:schemeClr>
                </a:solidFill>
                <a:latin typeface="Arial" pitchFamily="34" charset="0"/>
                <a:ea typeface="Tahoma" pitchFamily="34" charset="0"/>
                <a:cs typeface="Arial" pitchFamily="34" charset="0"/>
              </a:rPr>
              <a:t>A book by</a:t>
            </a:r>
          </a:p>
          <a:p>
            <a:r>
              <a:rPr lang="en-US" sz="2000" dirty="0" smtClean="0">
                <a:solidFill>
                  <a:schemeClr val="tx2">
                    <a:lumMod val="60000"/>
                    <a:lumOff val="40000"/>
                  </a:schemeClr>
                </a:solidFill>
                <a:latin typeface="Arial" pitchFamily="34" charset="0"/>
                <a:ea typeface="Tahoma" pitchFamily="34" charset="0"/>
                <a:cs typeface="Arial" pitchFamily="34" charset="0"/>
              </a:rPr>
              <a:t>Lester R. Brown</a:t>
            </a:r>
            <a:endParaRPr lang="en-US" sz="2000" dirty="0">
              <a:solidFill>
                <a:schemeClr val="tx2">
                  <a:lumMod val="60000"/>
                  <a:lumOff val="40000"/>
                </a:schemeClr>
              </a:solidFill>
              <a:latin typeface="Arial" pitchFamily="34" charset="0"/>
              <a:ea typeface="Tahoma" pitchFamily="34" charset="0"/>
              <a:cs typeface="Arial" pitchFamily="34" charset="0"/>
            </a:endParaRPr>
          </a:p>
        </p:txBody>
      </p:sp>
      <p:sp>
        <p:nvSpPr>
          <p:cNvPr id="6" name="Subtitle 2"/>
          <p:cNvSpPr txBox="1">
            <a:spLocks/>
          </p:cNvSpPr>
          <p:nvPr/>
        </p:nvSpPr>
        <p:spPr>
          <a:xfrm>
            <a:off x="571500" y="990600"/>
            <a:ext cx="3657600" cy="609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000" dirty="0" smtClean="0">
                <a:solidFill>
                  <a:schemeClr val="tx2">
                    <a:lumMod val="60000"/>
                    <a:lumOff val="40000"/>
                  </a:schemeClr>
                </a:solidFill>
                <a:latin typeface="Arial" pitchFamily="34" charset="0"/>
                <a:ea typeface="Tahoma" pitchFamily="34" charset="0"/>
                <a:cs typeface="Arial" pitchFamily="34" charset="0"/>
              </a:rPr>
              <a:t>An overview presentation for</a:t>
            </a:r>
            <a:endParaRPr lang="en-US" sz="2000" dirty="0">
              <a:solidFill>
                <a:schemeClr val="tx2">
                  <a:lumMod val="60000"/>
                  <a:lumOff val="40000"/>
                </a:schemeClr>
              </a:solidFill>
              <a:latin typeface="Arial" pitchFamily="34" charset="0"/>
              <a:ea typeface="Tahoma" pitchFamily="34" charset="0"/>
              <a:cs typeface="Arial" pitchFamily="34" charset="0"/>
            </a:endParaRP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0607" y="5241471"/>
            <a:ext cx="2719387"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724400" y="426308"/>
            <a:ext cx="3946790" cy="5920185"/>
          </a:xfrm>
          <a:prstGeom prst="rect">
            <a:avLst/>
          </a:prstGeom>
          <a:noFill/>
          <a:effectLst>
            <a:outerShdw blurRad="50800" dist="635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680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Rectangle 4"/>
          <p:cNvSpPr>
            <a:spLocks noChangeArrowheads="1"/>
          </p:cNvSpPr>
          <p:nvPr/>
        </p:nvSpPr>
        <p:spPr bwMode="auto">
          <a:xfrm>
            <a:off x="189704" y="1353143"/>
            <a:ext cx="8778240" cy="4514257"/>
          </a:xfrm>
          <a:prstGeom prst="rect">
            <a:avLst/>
          </a:prstGeom>
          <a:solidFill>
            <a:schemeClr val="bg1">
              <a:alpha val="8980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prstClr val="black"/>
              </a:solidFill>
            </a:endParaRPr>
          </a:p>
        </p:txBody>
      </p:sp>
      <p:sp>
        <p:nvSpPr>
          <p:cNvPr id="161810" name="Text Box 18"/>
          <p:cNvSpPr txBox="1">
            <a:spLocks noChangeArrowheads="1"/>
          </p:cNvSpPr>
          <p:nvPr/>
        </p:nvSpPr>
        <p:spPr bwMode="auto">
          <a:xfrm>
            <a:off x="6781800" y="6629400"/>
            <a:ext cx="249396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00" i="1" dirty="0">
                <a:solidFill>
                  <a:prstClr val="black"/>
                </a:solidFill>
              </a:rPr>
              <a:t>Photo Credit: iStockPhoto / Steven Allan</a:t>
            </a:r>
          </a:p>
        </p:txBody>
      </p:sp>
      <p:sp>
        <p:nvSpPr>
          <p:cNvPr id="161795" name="Rectangle 3"/>
          <p:cNvSpPr>
            <a:spLocks noGrp="1" noChangeArrowheads="1"/>
          </p:cNvSpPr>
          <p:nvPr>
            <p:ph type="title" idx="4294967295"/>
          </p:nvPr>
        </p:nvSpPr>
        <p:spPr/>
        <p:txBody>
          <a:bodyPr>
            <a:normAutofit/>
          </a:bodyPr>
          <a:lstStyle/>
          <a:p>
            <a:pPr eaLnBrk="1" hangingPunct="1"/>
            <a:r>
              <a:rPr lang="en-US" dirty="0" smtClean="0">
                <a:solidFill>
                  <a:schemeClr val="bg1"/>
                </a:solidFill>
              </a:rPr>
              <a:t>Worsening Soil Erosion</a:t>
            </a:r>
          </a:p>
        </p:txBody>
      </p:sp>
      <p:sp>
        <p:nvSpPr>
          <p:cNvPr id="161797" name="Rectangle 5"/>
          <p:cNvSpPr>
            <a:spLocks noGrp="1" noChangeArrowheads="1"/>
          </p:cNvSpPr>
          <p:nvPr>
            <p:ph type="body" idx="4294967295"/>
          </p:nvPr>
        </p:nvSpPr>
        <p:spPr>
          <a:xfrm>
            <a:off x="585787" y="1676400"/>
            <a:ext cx="8021925" cy="4343400"/>
          </a:xfrm>
        </p:spPr>
        <p:txBody>
          <a:bodyPr>
            <a:normAutofit lnSpcReduction="10000"/>
          </a:bodyPr>
          <a:lstStyle/>
          <a:p>
            <a:pPr eaLnBrk="1" hangingPunct="1">
              <a:lnSpc>
                <a:spcPct val="90000"/>
              </a:lnSpc>
              <a:spcBef>
                <a:spcPct val="30000"/>
              </a:spcBef>
            </a:pPr>
            <a:r>
              <a:rPr lang="en-US" sz="2400" dirty="0" smtClean="0"/>
              <a:t>Overplowing, overgrazing, and deforestation make soil vulnerable to wind and water erosion</a:t>
            </a:r>
          </a:p>
          <a:p>
            <a:pPr marL="0" indent="0" eaLnBrk="1" hangingPunct="1">
              <a:lnSpc>
                <a:spcPct val="90000"/>
              </a:lnSpc>
              <a:spcBef>
                <a:spcPct val="30000"/>
              </a:spcBef>
              <a:buNone/>
            </a:pPr>
            <a:endParaRPr lang="en-US" sz="2400" dirty="0" smtClean="0"/>
          </a:p>
          <a:p>
            <a:pPr eaLnBrk="1" hangingPunct="1">
              <a:lnSpc>
                <a:spcPct val="90000"/>
              </a:lnSpc>
              <a:spcBef>
                <a:spcPct val="30000"/>
              </a:spcBef>
            </a:pPr>
            <a:r>
              <a:rPr lang="en-US" sz="2400" dirty="0" smtClean="0"/>
              <a:t>Roughly 1/3 of the world’s cropland is now losing topsoil faster than it can be re-formed</a:t>
            </a:r>
          </a:p>
          <a:p>
            <a:pPr marL="0" indent="0" eaLnBrk="1" hangingPunct="1">
              <a:lnSpc>
                <a:spcPct val="90000"/>
              </a:lnSpc>
              <a:spcBef>
                <a:spcPct val="30000"/>
              </a:spcBef>
              <a:buNone/>
            </a:pPr>
            <a:endParaRPr lang="en-US" sz="2400" dirty="0" smtClean="0"/>
          </a:p>
          <a:p>
            <a:pPr>
              <a:lnSpc>
                <a:spcPct val="90000"/>
              </a:lnSpc>
              <a:spcBef>
                <a:spcPct val="30000"/>
              </a:spcBef>
            </a:pPr>
            <a:r>
              <a:rPr lang="en-US" sz="2400" dirty="0">
                <a:solidFill>
                  <a:prstClr val="black"/>
                </a:solidFill>
              </a:rPr>
              <a:t>Topsoil loss reduces productivity, eventually leading farmers and herders to abandon their </a:t>
            </a:r>
            <a:r>
              <a:rPr lang="en-US" sz="2400" dirty="0" smtClean="0">
                <a:solidFill>
                  <a:prstClr val="black"/>
                </a:solidFill>
              </a:rPr>
              <a:t>land</a:t>
            </a:r>
          </a:p>
          <a:p>
            <a:pPr>
              <a:lnSpc>
                <a:spcPct val="90000"/>
              </a:lnSpc>
              <a:spcBef>
                <a:spcPct val="30000"/>
              </a:spcBef>
            </a:pPr>
            <a:endParaRPr lang="en-US" sz="2400" dirty="0">
              <a:solidFill>
                <a:prstClr val="black"/>
              </a:solidFill>
            </a:endParaRPr>
          </a:p>
          <a:p>
            <a:pPr>
              <a:lnSpc>
                <a:spcPct val="90000"/>
              </a:lnSpc>
              <a:spcBef>
                <a:spcPct val="30000"/>
              </a:spcBef>
            </a:pPr>
            <a:r>
              <a:rPr lang="en-US" sz="2400" dirty="0" smtClean="0">
                <a:solidFill>
                  <a:prstClr val="black"/>
                </a:solidFill>
              </a:rPr>
              <a:t>Countries </a:t>
            </a:r>
            <a:r>
              <a:rPr lang="en-US" sz="2400" dirty="0">
                <a:solidFill>
                  <a:prstClr val="black"/>
                </a:solidFill>
              </a:rPr>
              <a:t>such as Lesotho, Haiti, Mongolia, and North Korea are losing the ability to feed </a:t>
            </a:r>
            <a:r>
              <a:rPr lang="en-US" sz="2400" dirty="0" smtClean="0">
                <a:solidFill>
                  <a:prstClr val="black"/>
                </a:solidFill>
              </a:rPr>
              <a:t>themselves</a:t>
            </a:r>
            <a:endParaRPr lang="en-US" sz="2400" dirty="0">
              <a:solidFill>
                <a:prstClr val="black"/>
              </a:solidFill>
            </a:endParaRPr>
          </a:p>
        </p:txBody>
      </p:sp>
      <p:sp>
        <p:nvSpPr>
          <p:cNvPr id="161798" name="Line 6"/>
          <p:cNvSpPr>
            <a:spLocks noChangeShapeType="1"/>
          </p:cNvSpPr>
          <p:nvPr/>
        </p:nvSpPr>
        <p:spPr bwMode="auto">
          <a:xfrm>
            <a:off x="594360" y="1069848"/>
            <a:ext cx="854964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solidFill>
                <a:prstClr val="black"/>
              </a:solidFill>
            </a:endParaRPr>
          </a:p>
        </p:txBody>
      </p:sp>
      <p:sp>
        <p:nvSpPr>
          <p:cNvPr id="9" name="Rectangle 5"/>
          <p:cNvSpPr txBox="1">
            <a:spLocks noChangeArrowheads="1"/>
          </p:cNvSpPr>
          <p:nvPr/>
        </p:nvSpPr>
        <p:spPr>
          <a:xfrm>
            <a:off x="4692362" y="1731818"/>
            <a:ext cx="3915351" cy="383078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Bef>
                <a:spcPct val="30000"/>
              </a:spcBef>
            </a:pPr>
            <a:endParaRPr lang="en-US" sz="2400" dirty="0" smtClean="0">
              <a:solidFill>
                <a:prstClr val="black"/>
              </a:solidFill>
            </a:endParaRPr>
          </a:p>
        </p:txBody>
      </p:sp>
    </p:spTree>
    <p:extLst>
      <p:ext uri="{BB962C8B-B14F-4D97-AF65-F5344CB8AC3E}">
        <p14:creationId xmlns:p14="http://schemas.microsoft.com/office/powerpoint/2010/main" val="30693871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161797">
                                            <p:txEl>
                                              <p:pRg st="0" end="0"/>
                                            </p:txEl>
                                          </p:spTgt>
                                        </p:tgtEl>
                                        <p:attrNameLst>
                                          <p:attrName>style.visibility</p:attrName>
                                        </p:attrNameLst>
                                      </p:cBhvr>
                                      <p:to>
                                        <p:strVal val="visible"/>
                                      </p:to>
                                    </p:set>
                                    <p:animEffect transition="in" filter="fade">
                                      <p:cBhvr>
                                        <p:cTn id="7" dur="500"/>
                                        <p:tgtEl>
                                          <p:spTgt spid="161797">
                                            <p:txEl>
                                              <p:pRg st="0" end="0"/>
                                            </p:txEl>
                                          </p:spTgt>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161797">
                                            <p:txEl>
                                              <p:pRg st="2" end="2"/>
                                            </p:txEl>
                                          </p:spTgt>
                                        </p:tgtEl>
                                        <p:attrNameLst>
                                          <p:attrName>style.visibility</p:attrName>
                                        </p:attrNameLst>
                                      </p:cBhvr>
                                      <p:to>
                                        <p:strVal val="visible"/>
                                      </p:to>
                                    </p:set>
                                    <p:animEffect transition="in" filter="fade">
                                      <p:cBhvr>
                                        <p:cTn id="10" dur="500"/>
                                        <p:tgtEl>
                                          <p:spTgt spid="161797">
                                            <p:txEl>
                                              <p:pRg st="2" end="2"/>
                                            </p:txEl>
                                          </p:spTgt>
                                        </p:tgtEl>
                                      </p:cBhvr>
                                    </p:animEffect>
                                  </p:childTnLst>
                                </p:cTn>
                              </p:par>
                              <p:par>
                                <p:cTn id="11" presetID="10" presetClass="entr" presetSubtype="0" fill="hold" grpId="0" nodeType="withEffect">
                                  <p:stCondLst>
                                    <p:cond delay="2000"/>
                                  </p:stCondLst>
                                  <p:childTnLst>
                                    <p:set>
                                      <p:cBhvr>
                                        <p:cTn id="12" dur="1" fill="hold">
                                          <p:stCondLst>
                                            <p:cond delay="0"/>
                                          </p:stCondLst>
                                        </p:cTn>
                                        <p:tgtEl>
                                          <p:spTgt spid="161797">
                                            <p:txEl>
                                              <p:pRg st="4" end="4"/>
                                            </p:txEl>
                                          </p:spTgt>
                                        </p:tgtEl>
                                        <p:attrNameLst>
                                          <p:attrName>style.visibility</p:attrName>
                                        </p:attrNameLst>
                                      </p:cBhvr>
                                      <p:to>
                                        <p:strVal val="visible"/>
                                      </p:to>
                                    </p:set>
                                    <p:animEffect transition="in" filter="fade">
                                      <p:cBhvr>
                                        <p:cTn id="13" dur="500"/>
                                        <p:tgtEl>
                                          <p:spTgt spid="161797">
                                            <p:txEl>
                                              <p:pRg st="4" end="4"/>
                                            </p:txEl>
                                          </p:spTgt>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161797">
                                            <p:txEl>
                                              <p:pRg st="6" end="6"/>
                                            </p:txEl>
                                          </p:spTgt>
                                        </p:tgtEl>
                                        <p:attrNameLst>
                                          <p:attrName>style.visibility</p:attrName>
                                        </p:attrNameLst>
                                      </p:cBhvr>
                                      <p:to>
                                        <p:strVal val="visible"/>
                                      </p:to>
                                    </p:set>
                                    <p:animEffect transition="in" filter="fade">
                                      <p:cBhvr>
                                        <p:cTn id="16" dur="500"/>
                                        <p:tgtEl>
                                          <p:spTgt spid="161797">
                                            <p:txEl>
                                              <p:pRg st="6" end="6"/>
                                            </p:txEl>
                                          </p:spTgt>
                                        </p:tgtEl>
                                      </p:cBhvr>
                                    </p:animEffect>
                                  </p:childTnLst>
                                </p:cTn>
                              </p:par>
                              <p:par>
                                <p:cTn id="17" presetID="10" presetClass="entr" presetSubtype="0" fill="hold" grpId="0" nodeType="withEffect" nodePh="1">
                                  <p:stCondLst>
                                    <p:cond delay="2000"/>
                                  </p:stCondLst>
                                  <p:endCondLst>
                                    <p:cond evt="begin" delay="0">
                                      <p:tn val="17"/>
                                    </p:cond>
                                  </p:end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20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1797" grpId="0" build="p"/>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Rectangle 4"/>
          <p:cNvSpPr>
            <a:spLocks noChangeArrowheads="1"/>
          </p:cNvSpPr>
          <p:nvPr/>
        </p:nvSpPr>
        <p:spPr bwMode="auto">
          <a:xfrm>
            <a:off x="189704" y="1376955"/>
            <a:ext cx="8778240" cy="5252445"/>
          </a:xfrm>
          <a:prstGeom prst="rect">
            <a:avLst/>
          </a:prstGeom>
          <a:solidFill>
            <a:schemeClr val="bg1">
              <a:alpha val="8980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prstClr val="black"/>
              </a:solidFill>
            </a:endParaRPr>
          </a:p>
        </p:txBody>
      </p:sp>
      <p:sp>
        <p:nvSpPr>
          <p:cNvPr id="9" name="Text Box 8"/>
          <p:cNvSpPr txBox="1">
            <a:spLocks noChangeArrowheads="1"/>
          </p:cNvSpPr>
          <p:nvPr/>
        </p:nvSpPr>
        <p:spPr bwMode="auto">
          <a:xfrm>
            <a:off x="6926263" y="6605588"/>
            <a:ext cx="22177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00" i="1" dirty="0" smtClean="0">
                <a:solidFill>
                  <a:prstClr val="black"/>
                </a:solidFill>
              </a:rPr>
              <a:t>Photo Credit: NASA Earth Observatory</a:t>
            </a:r>
            <a:endParaRPr lang="en-US" sz="900" i="1" dirty="0">
              <a:solidFill>
                <a:prstClr val="black"/>
              </a:solidFill>
            </a:endParaRPr>
          </a:p>
        </p:txBody>
      </p:sp>
      <p:sp>
        <p:nvSpPr>
          <p:cNvPr id="2" name="Title 1"/>
          <p:cNvSpPr>
            <a:spLocks noGrp="1"/>
          </p:cNvSpPr>
          <p:nvPr>
            <p:ph type="title"/>
          </p:nvPr>
        </p:nvSpPr>
        <p:spPr/>
        <p:txBody>
          <a:bodyPr>
            <a:normAutofit/>
          </a:bodyPr>
          <a:lstStyle/>
          <a:p>
            <a:r>
              <a:rPr lang="en-US" dirty="0" smtClean="0"/>
              <a:t>Dust Bowls Today</a:t>
            </a:r>
            <a:endParaRPr lang="en-US" dirty="0"/>
          </a:p>
        </p:txBody>
      </p:sp>
      <p:sp>
        <p:nvSpPr>
          <p:cNvPr id="3" name="Content Placeholder 2"/>
          <p:cNvSpPr>
            <a:spLocks noGrp="1"/>
          </p:cNvSpPr>
          <p:nvPr>
            <p:ph idx="1"/>
          </p:nvPr>
        </p:nvSpPr>
        <p:spPr>
          <a:xfrm>
            <a:off x="544512" y="1524000"/>
            <a:ext cx="8054976" cy="3505199"/>
          </a:xfrm>
        </p:spPr>
        <p:txBody>
          <a:bodyPr>
            <a:noAutofit/>
          </a:bodyPr>
          <a:lstStyle/>
          <a:p>
            <a:pPr marL="342900" lvl="1" indent="-342900">
              <a:buFont typeface="Arial" pitchFamily="34" charset="0"/>
              <a:buChar char="•"/>
            </a:pPr>
            <a:r>
              <a:rPr lang="en-US" sz="2400" dirty="0" smtClean="0">
                <a:solidFill>
                  <a:prstClr val="black"/>
                </a:solidFill>
              </a:rPr>
              <a:t>Now overgrazing in northwestern China and western Mongolia is leading to the merging of deserts and the formation of dust storms that sweep across the continent, sometimes even as far as North America</a:t>
            </a:r>
            <a:br>
              <a:rPr lang="en-US" sz="2400" dirty="0" smtClean="0">
                <a:solidFill>
                  <a:prstClr val="black"/>
                </a:solidFill>
              </a:rPr>
            </a:br>
            <a:endParaRPr lang="en-US" sz="2400" dirty="0" smtClean="0">
              <a:solidFill>
                <a:prstClr val="black"/>
              </a:solidFill>
            </a:endParaRPr>
          </a:p>
          <a:p>
            <a:pPr marL="342900" lvl="1" indent="-342900">
              <a:buFont typeface="Arial" pitchFamily="34" charset="0"/>
              <a:buChar char="•"/>
            </a:pPr>
            <a:r>
              <a:rPr lang="en-US" sz="2400" dirty="0" smtClean="0">
                <a:solidFill>
                  <a:prstClr val="black"/>
                </a:solidFill>
              </a:rPr>
              <a:t>Population and livestock pressure in the African Sahel has destroyed soils; dust storms carrying 2</a:t>
            </a:r>
            <a:r>
              <a:rPr lang="en-US" sz="2400" dirty="0"/>
              <a:t>–</a:t>
            </a:r>
            <a:r>
              <a:rPr lang="en-US" sz="2400" dirty="0" smtClean="0">
                <a:solidFill>
                  <a:prstClr val="black"/>
                </a:solidFill>
              </a:rPr>
              <a:t>3 billion tons of soil leave Africa each year</a:t>
            </a:r>
            <a:endParaRPr lang="en-US" sz="2400" dirty="0" smtClean="0"/>
          </a:p>
          <a:p>
            <a:pPr lvl="1"/>
            <a:endParaRPr lang="en-US" dirty="0" smtClean="0">
              <a:solidFill>
                <a:prstClr val="black"/>
              </a:solidFill>
            </a:endParaRPr>
          </a:p>
          <a:p>
            <a:pPr marL="0" indent="0">
              <a:buNone/>
            </a:pPr>
            <a:r>
              <a:rPr lang="en-US" sz="2600" b="1" i="1" dirty="0" smtClean="0">
                <a:solidFill>
                  <a:prstClr val="black"/>
                </a:solidFill>
              </a:rPr>
              <a:t>These two newer dust bowls dwarf anything the world has seen before. We </a:t>
            </a:r>
            <a:r>
              <a:rPr lang="en-US" sz="2600" b="1" i="1" dirty="0">
                <a:solidFill>
                  <a:prstClr val="black"/>
                </a:solidFill>
              </a:rPr>
              <a:t>have yet to see </a:t>
            </a:r>
            <a:r>
              <a:rPr lang="en-US" sz="2600" b="1" i="1" dirty="0" smtClean="0">
                <a:solidFill>
                  <a:prstClr val="black"/>
                </a:solidFill>
              </a:rPr>
              <a:t>their </a:t>
            </a:r>
            <a:r>
              <a:rPr lang="en-US" sz="2600" b="1" i="1" dirty="0">
                <a:solidFill>
                  <a:prstClr val="black"/>
                </a:solidFill>
              </a:rPr>
              <a:t>full </a:t>
            </a:r>
            <a:r>
              <a:rPr lang="en-US" sz="2600" b="1" i="1" dirty="0" smtClean="0">
                <a:solidFill>
                  <a:prstClr val="black"/>
                </a:solidFill>
              </a:rPr>
              <a:t>effects.</a:t>
            </a:r>
            <a:endParaRPr lang="en-US" sz="2600" b="1" dirty="0" smtClean="0">
              <a:solidFill>
                <a:prstClr val="black"/>
              </a:solidFill>
            </a:endParaRPr>
          </a:p>
          <a:p>
            <a:endParaRPr lang="en-US" sz="2800" dirty="0">
              <a:solidFill>
                <a:prstClr val="black"/>
              </a:solidFill>
            </a:endParaRPr>
          </a:p>
          <a:p>
            <a:endParaRPr lang="en-US" sz="2800" dirty="0"/>
          </a:p>
        </p:txBody>
      </p:sp>
      <p:sp>
        <p:nvSpPr>
          <p:cNvPr id="6" name="Line 6"/>
          <p:cNvSpPr>
            <a:spLocks noChangeShapeType="1"/>
          </p:cNvSpPr>
          <p:nvPr/>
        </p:nvSpPr>
        <p:spPr bwMode="auto">
          <a:xfrm>
            <a:off x="594360" y="1069848"/>
            <a:ext cx="854964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solidFill>
                <a:prstClr val="black"/>
              </a:solidFill>
            </a:endParaRPr>
          </a:p>
        </p:txBody>
      </p:sp>
    </p:spTree>
    <p:extLst>
      <p:ext uri="{BB962C8B-B14F-4D97-AF65-F5344CB8AC3E}">
        <p14:creationId xmlns:p14="http://schemas.microsoft.com/office/powerpoint/2010/main" val="3615885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200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Coming Water Shortages</a:t>
            </a:r>
            <a:endParaRPr lang="en-US" dirty="0">
              <a:latin typeface="Arial" pitchFamily="34" charset="0"/>
              <a:cs typeface="Arial" pitchFamily="34"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72544" y="1343944"/>
            <a:ext cx="5998912" cy="2999456"/>
          </a:xfrm>
        </p:spPr>
      </p:pic>
      <p:sp>
        <p:nvSpPr>
          <p:cNvPr id="5" name="Line 6"/>
          <p:cNvSpPr>
            <a:spLocks noChangeShapeType="1"/>
          </p:cNvSpPr>
          <p:nvPr/>
        </p:nvSpPr>
        <p:spPr bwMode="auto">
          <a:xfrm>
            <a:off x="594360" y="1069848"/>
            <a:ext cx="854964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solidFill>
                <a:prstClr val="black"/>
              </a:solidFill>
            </a:endParaRPr>
          </a:p>
        </p:txBody>
      </p:sp>
      <p:sp>
        <p:nvSpPr>
          <p:cNvPr id="26" name="Rectangle 5"/>
          <p:cNvSpPr txBox="1">
            <a:spLocks noChangeArrowheads="1"/>
          </p:cNvSpPr>
          <p:nvPr/>
        </p:nvSpPr>
        <p:spPr>
          <a:xfrm>
            <a:off x="0" y="4495800"/>
            <a:ext cx="9144001"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spcBef>
                <a:spcPct val="40000"/>
              </a:spcBef>
              <a:buFontTx/>
              <a:buChar char="•"/>
            </a:pPr>
            <a:r>
              <a:rPr lang="en-US" sz="2200" dirty="0">
                <a:solidFill>
                  <a:prstClr val="black"/>
                </a:solidFill>
                <a:cs typeface="Arial" pitchFamily="34" charset="0"/>
              </a:rPr>
              <a:t>Overpumping produces food bubbles that burst when water supplies dry </a:t>
            </a:r>
            <a:r>
              <a:rPr lang="en-US" sz="2200" dirty="0" smtClean="0">
                <a:solidFill>
                  <a:prstClr val="black"/>
                </a:solidFill>
                <a:cs typeface="Arial" pitchFamily="34" charset="0"/>
              </a:rPr>
              <a:t>up</a:t>
            </a:r>
          </a:p>
          <a:p>
            <a:pPr>
              <a:lnSpc>
                <a:spcPct val="80000"/>
              </a:lnSpc>
              <a:spcBef>
                <a:spcPct val="40000"/>
              </a:spcBef>
              <a:buFontTx/>
              <a:buChar char="•"/>
            </a:pPr>
            <a:r>
              <a:rPr lang="en-US" sz="2200" dirty="0" smtClean="0">
                <a:solidFill>
                  <a:prstClr val="black"/>
                </a:solidFill>
                <a:cs typeface="Arial" pitchFamily="34" charset="0"/>
              </a:rPr>
              <a:t>175 million people in India and 130 million people in China eat grain produced by overpumping</a:t>
            </a:r>
          </a:p>
        </p:txBody>
      </p:sp>
      <p:sp>
        <p:nvSpPr>
          <p:cNvPr id="28" name="Rectangle 5"/>
          <p:cNvSpPr txBox="1">
            <a:spLocks noChangeArrowheads="1"/>
          </p:cNvSpPr>
          <p:nvPr/>
        </p:nvSpPr>
        <p:spPr>
          <a:xfrm>
            <a:off x="375" y="5943600"/>
            <a:ext cx="914325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spcBef>
                <a:spcPct val="40000"/>
              </a:spcBef>
              <a:buFontTx/>
              <a:buChar char="•"/>
            </a:pPr>
            <a:r>
              <a:rPr lang="en-US" sz="2200" dirty="0" smtClean="0">
                <a:solidFill>
                  <a:prstClr val="black"/>
                </a:solidFill>
                <a:cs typeface="Arial" pitchFamily="34" charset="0"/>
              </a:rPr>
              <a:t>In the Arab Middle East, a collision between population growth and water supply is reducing regional grain harvests</a:t>
            </a:r>
            <a:endParaRPr lang="en-US" sz="2200" dirty="0">
              <a:solidFill>
                <a:prstClr val="black"/>
              </a:solidFill>
              <a:cs typeface="Arial" pitchFamily="34" charset="0"/>
            </a:endParaRPr>
          </a:p>
        </p:txBody>
      </p:sp>
      <p:sp>
        <p:nvSpPr>
          <p:cNvPr id="12" name="Text Box 10"/>
          <p:cNvSpPr txBox="1">
            <a:spLocks noChangeArrowheads="1"/>
          </p:cNvSpPr>
          <p:nvPr/>
        </p:nvSpPr>
        <p:spPr bwMode="auto">
          <a:xfrm>
            <a:off x="6705600" y="4114800"/>
            <a:ext cx="10033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00" i="1" dirty="0" smtClean="0">
                <a:solidFill>
                  <a:prstClr val="black"/>
                </a:solidFill>
              </a:rPr>
              <a:t>Source: EPI</a:t>
            </a:r>
            <a:endParaRPr lang="en-US" sz="900" i="1" dirty="0">
              <a:solidFill>
                <a:prstClr val="black"/>
              </a:solidFill>
            </a:endParaRPr>
          </a:p>
        </p:txBody>
      </p:sp>
      <p:sp>
        <p:nvSpPr>
          <p:cNvPr id="13" name="Rectangle 5"/>
          <p:cNvSpPr txBox="1">
            <a:spLocks noChangeArrowheads="1"/>
          </p:cNvSpPr>
          <p:nvPr/>
        </p:nvSpPr>
        <p:spPr>
          <a:xfrm>
            <a:off x="1676400" y="3924300"/>
            <a:ext cx="4648200" cy="3429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40000"/>
              </a:spcBef>
              <a:buFont typeface="Arial" pitchFamily="34" charset="0"/>
              <a:buNone/>
            </a:pPr>
            <a:r>
              <a:rPr lang="en-US" sz="2200" i="1" dirty="0" smtClean="0">
                <a:solidFill>
                  <a:prstClr val="black"/>
                </a:solidFill>
                <a:cs typeface="Arial" pitchFamily="34" charset="0"/>
              </a:rPr>
              <a:t>18 countries, 3.6 billion people</a:t>
            </a:r>
            <a:endParaRPr lang="en-US" sz="2200" i="1" dirty="0">
              <a:solidFill>
                <a:prstClr val="black"/>
              </a:solidFill>
              <a:cs typeface="Arial" pitchFamily="34" charset="0"/>
            </a:endParaRPr>
          </a:p>
        </p:txBody>
      </p:sp>
      <p:sp>
        <p:nvSpPr>
          <p:cNvPr id="8" name="Rectangle 7"/>
          <p:cNvSpPr/>
          <p:nvPr/>
        </p:nvSpPr>
        <p:spPr>
          <a:xfrm>
            <a:off x="1562100" y="1295400"/>
            <a:ext cx="6019800" cy="30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6308137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4"/>
          <p:cNvSpPr>
            <a:spLocks noChangeArrowheads="1"/>
          </p:cNvSpPr>
          <p:nvPr/>
        </p:nvSpPr>
        <p:spPr bwMode="auto">
          <a:xfrm>
            <a:off x="182880" y="1295402"/>
            <a:ext cx="8778240" cy="5345664"/>
          </a:xfrm>
          <a:prstGeom prst="rect">
            <a:avLst/>
          </a:prstGeom>
          <a:solidFill>
            <a:schemeClr val="bg1">
              <a:alpha val="8980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dirty="0">
              <a:solidFill>
                <a:srgbClr val="000000"/>
              </a:solidFill>
            </a:endParaRPr>
          </a:p>
        </p:txBody>
      </p:sp>
      <p:sp>
        <p:nvSpPr>
          <p:cNvPr id="21507" name="Rectangle 3"/>
          <p:cNvSpPr>
            <a:spLocks noGrp="1" noChangeArrowheads="1"/>
          </p:cNvSpPr>
          <p:nvPr>
            <p:ph type="title"/>
          </p:nvPr>
        </p:nvSpPr>
        <p:spPr/>
        <p:txBody>
          <a:bodyPr/>
          <a:lstStyle/>
          <a:p>
            <a:pPr eaLnBrk="1" hangingPunct="1"/>
            <a:r>
              <a:rPr lang="en-US" sz="4000" dirty="0" smtClean="0">
                <a:solidFill>
                  <a:schemeClr val="bg1"/>
                </a:solidFill>
                <a:latin typeface="Arial" pitchFamily="34" charset="0"/>
                <a:cs typeface="Arial" pitchFamily="34" charset="0"/>
              </a:rPr>
              <a:t>Saudi Arabia’s Bursting Bubble</a:t>
            </a:r>
          </a:p>
        </p:txBody>
      </p:sp>
      <p:sp>
        <p:nvSpPr>
          <p:cNvPr id="21509" name="Rectangle 5"/>
          <p:cNvSpPr>
            <a:spLocks noGrp="1" noChangeArrowheads="1"/>
          </p:cNvSpPr>
          <p:nvPr>
            <p:ph type="body" idx="1"/>
          </p:nvPr>
        </p:nvSpPr>
        <p:spPr>
          <a:xfrm>
            <a:off x="182880" y="1371599"/>
            <a:ext cx="3779520" cy="4442134"/>
          </a:xfrm>
        </p:spPr>
        <p:txBody>
          <a:bodyPr tIns="91440">
            <a:noAutofit/>
          </a:bodyPr>
          <a:lstStyle/>
          <a:p>
            <a:pPr eaLnBrk="1" hangingPunct="1">
              <a:lnSpc>
                <a:spcPct val="80000"/>
              </a:lnSpc>
              <a:spcBef>
                <a:spcPct val="40000"/>
              </a:spcBef>
            </a:pPr>
            <a:r>
              <a:rPr lang="en-US" sz="2400" dirty="0" smtClean="0">
                <a:latin typeface="Arial" pitchFamily="34" charset="0"/>
                <a:cs typeface="Arial" pitchFamily="34" charset="0"/>
              </a:rPr>
              <a:t>Saudi Arabia became self-sufficient in wheat by tapping its non-replenishable aquifer to irrigate the desert</a:t>
            </a:r>
          </a:p>
          <a:p>
            <a:pPr eaLnBrk="1" hangingPunct="1">
              <a:lnSpc>
                <a:spcPct val="80000"/>
              </a:lnSpc>
              <a:spcBef>
                <a:spcPct val="40000"/>
              </a:spcBef>
            </a:pPr>
            <a:r>
              <a:rPr lang="en-US" sz="2400" dirty="0" smtClean="0">
                <a:latin typeface="Arial" pitchFamily="34" charset="0"/>
                <a:cs typeface="Arial" pitchFamily="34" charset="0"/>
              </a:rPr>
              <a:t>In early 2008, the government announced the aquifer was largely depleted</a:t>
            </a:r>
          </a:p>
          <a:p>
            <a:pPr eaLnBrk="1" hangingPunct="1">
              <a:lnSpc>
                <a:spcPct val="80000"/>
              </a:lnSpc>
              <a:spcBef>
                <a:spcPct val="40000"/>
              </a:spcBef>
            </a:pPr>
            <a:r>
              <a:rPr lang="en-US" sz="2400" dirty="0" smtClean="0">
                <a:latin typeface="Arial" pitchFamily="34" charset="0"/>
                <a:cs typeface="Arial" pitchFamily="34" charset="0"/>
              </a:rPr>
              <a:t>The population of nearly 30 million will be entirely dependent on imported grain by 2016</a:t>
            </a:r>
          </a:p>
        </p:txBody>
      </p:sp>
      <p:sp>
        <p:nvSpPr>
          <p:cNvPr id="21510" name="Line 6"/>
          <p:cNvSpPr>
            <a:spLocks noChangeShapeType="1"/>
          </p:cNvSpPr>
          <p:nvPr/>
        </p:nvSpPr>
        <p:spPr bwMode="auto">
          <a:xfrm>
            <a:off x="594360" y="1069848"/>
            <a:ext cx="854964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solidFill>
                <a:prstClr val="black"/>
              </a:solidFill>
            </a:endParaRPr>
          </a:p>
        </p:txBody>
      </p:sp>
      <p:sp>
        <p:nvSpPr>
          <p:cNvPr id="21511" name="Text Box 7"/>
          <p:cNvSpPr txBox="1">
            <a:spLocks noChangeArrowheads="1"/>
          </p:cNvSpPr>
          <p:nvPr/>
        </p:nvSpPr>
        <p:spPr bwMode="auto">
          <a:xfrm>
            <a:off x="7800312" y="6613842"/>
            <a:ext cx="22177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00" i="1" dirty="0">
                <a:solidFill>
                  <a:prstClr val="white"/>
                </a:solidFill>
              </a:rPr>
              <a:t>Photo Credit: NASA</a:t>
            </a:r>
          </a:p>
        </p:txBody>
      </p:sp>
      <p:sp>
        <p:nvSpPr>
          <p:cNvPr id="21514" name="Text Box 10"/>
          <p:cNvSpPr txBox="1">
            <a:spLocks noChangeArrowheads="1"/>
          </p:cNvSpPr>
          <p:nvPr/>
        </p:nvSpPr>
        <p:spPr bwMode="auto">
          <a:xfrm>
            <a:off x="182880" y="5813733"/>
            <a:ext cx="877824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i="1" dirty="0">
                <a:solidFill>
                  <a:prstClr val="black"/>
                </a:solidFill>
              </a:rPr>
              <a:t>Saudi Arabia is the first country to publicly project how aquifer depletion will shrink its grain harvest.</a:t>
            </a:r>
            <a:r>
              <a:rPr lang="en-US" sz="2400" b="1" dirty="0">
                <a:solidFill>
                  <a:prstClr val="black"/>
                </a:solidFill>
              </a:rPr>
              <a:t> </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7611" y="1386840"/>
            <a:ext cx="4775389" cy="4023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103020" y="1600200"/>
            <a:ext cx="4572000" cy="584775"/>
          </a:xfrm>
          <a:prstGeom prst="rect">
            <a:avLst/>
          </a:prstGeom>
        </p:spPr>
        <p:txBody>
          <a:bodyPr>
            <a:spAutoFit/>
          </a:bodyPr>
          <a:lstStyle/>
          <a:p>
            <a:pPr algn="ctr"/>
            <a:r>
              <a:rPr lang="en-US" sz="1600" b="1" dirty="0">
                <a:solidFill>
                  <a:prstClr val="black"/>
                </a:solidFill>
                <a:cs typeface="Arial" pitchFamily="34" charset="0"/>
              </a:rPr>
              <a:t>Wheat </a:t>
            </a:r>
            <a:r>
              <a:rPr lang="en-US" sz="1600" b="1" dirty="0" smtClean="0">
                <a:solidFill>
                  <a:prstClr val="black"/>
                </a:solidFill>
                <a:cs typeface="Arial" pitchFamily="34" charset="0"/>
              </a:rPr>
              <a:t>Production in </a:t>
            </a:r>
            <a:r>
              <a:rPr lang="en-US" sz="1600" b="1" dirty="0">
                <a:solidFill>
                  <a:prstClr val="black"/>
                </a:solidFill>
                <a:cs typeface="Arial" pitchFamily="34" charset="0"/>
              </a:rPr>
              <a:t>Saudi Arabia, </a:t>
            </a:r>
            <a:r>
              <a:rPr lang="en-US" sz="1600" b="1" dirty="0" smtClean="0">
                <a:solidFill>
                  <a:prstClr val="black"/>
                </a:solidFill>
                <a:cs typeface="Arial" pitchFamily="34" charset="0"/>
              </a:rPr>
              <a:t>1995-2011</a:t>
            </a:r>
            <a:r>
              <a:rPr lang="en-US" sz="1600" b="1" dirty="0">
                <a:solidFill>
                  <a:prstClr val="black"/>
                </a:solidFill>
                <a:cs typeface="Arial" pitchFamily="34" charset="0"/>
              </a:rPr>
              <a:t>, with </a:t>
            </a:r>
            <a:r>
              <a:rPr lang="en-US" sz="1600" b="1" dirty="0" smtClean="0">
                <a:solidFill>
                  <a:prstClr val="black"/>
                </a:solidFill>
                <a:cs typeface="Arial" pitchFamily="34" charset="0"/>
              </a:rPr>
              <a:t>Projection </a:t>
            </a:r>
            <a:r>
              <a:rPr lang="en-US" sz="1600" b="1" dirty="0">
                <a:solidFill>
                  <a:prstClr val="black"/>
                </a:solidFill>
                <a:cs typeface="Arial" pitchFamily="34" charset="0"/>
              </a:rPr>
              <a:t>to 2016</a:t>
            </a:r>
          </a:p>
        </p:txBody>
      </p:sp>
    </p:spTree>
    <p:extLst>
      <p:ext uri="{BB962C8B-B14F-4D97-AF65-F5344CB8AC3E}">
        <p14:creationId xmlns:p14="http://schemas.microsoft.com/office/powerpoint/2010/main" val="23747003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21509">
                                            <p:txEl>
                                              <p:pRg st="0" end="0"/>
                                            </p:txEl>
                                          </p:spTgt>
                                        </p:tgtEl>
                                        <p:attrNameLst>
                                          <p:attrName>style.visibility</p:attrName>
                                        </p:attrNameLst>
                                      </p:cBhvr>
                                      <p:to>
                                        <p:strVal val="visible"/>
                                      </p:to>
                                    </p:set>
                                    <p:animEffect transition="in" filter="fade">
                                      <p:cBhvr>
                                        <p:cTn id="7" dur="500"/>
                                        <p:tgtEl>
                                          <p:spTgt spid="21509">
                                            <p:txEl>
                                              <p:pRg st="0" end="0"/>
                                            </p:txEl>
                                          </p:spTgt>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21509">
                                            <p:txEl>
                                              <p:pRg st="1" end="1"/>
                                            </p:txEl>
                                          </p:spTgt>
                                        </p:tgtEl>
                                        <p:attrNameLst>
                                          <p:attrName>style.visibility</p:attrName>
                                        </p:attrNameLst>
                                      </p:cBhvr>
                                      <p:to>
                                        <p:strVal val="visible"/>
                                      </p:to>
                                    </p:set>
                                    <p:animEffect transition="in" filter="fade">
                                      <p:cBhvr>
                                        <p:cTn id="10" dur="500"/>
                                        <p:tgtEl>
                                          <p:spTgt spid="21509">
                                            <p:txEl>
                                              <p:pRg st="1" end="1"/>
                                            </p:txEl>
                                          </p:spTgt>
                                        </p:tgtEl>
                                      </p:cBhvr>
                                    </p:animEffect>
                                  </p:childTnLst>
                                </p:cTn>
                              </p:par>
                              <p:par>
                                <p:cTn id="11" presetID="10" presetClass="entr" presetSubtype="0" fill="hold" grpId="0" nodeType="withEffect">
                                  <p:stCondLst>
                                    <p:cond delay="2000"/>
                                  </p:stCondLst>
                                  <p:childTnLst>
                                    <p:set>
                                      <p:cBhvr>
                                        <p:cTn id="12" dur="1" fill="hold">
                                          <p:stCondLst>
                                            <p:cond delay="0"/>
                                          </p:stCondLst>
                                        </p:cTn>
                                        <p:tgtEl>
                                          <p:spTgt spid="21509">
                                            <p:txEl>
                                              <p:pRg st="2" end="2"/>
                                            </p:txEl>
                                          </p:spTgt>
                                        </p:tgtEl>
                                        <p:attrNameLst>
                                          <p:attrName>style.visibility</p:attrName>
                                        </p:attrNameLst>
                                      </p:cBhvr>
                                      <p:to>
                                        <p:strVal val="visible"/>
                                      </p:to>
                                    </p:set>
                                    <p:animEffect transition="in" filter="fade">
                                      <p:cBhvr>
                                        <p:cTn id="13" dur="500"/>
                                        <p:tgtEl>
                                          <p:spTgt spid="21509">
                                            <p:txEl>
                                              <p:pRg st="2" end="2"/>
                                            </p:txEl>
                                          </p:spTgt>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21514"/>
                                        </p:tgtEl>
                                        <p:attrNameLst>
                                          <p:attrName>style.visibility</p:attrName>
                                        </p:attrNameLst>
                                      </p:cBhvr>
                                      <p:to>
                                        <p:strVal val="visible"/>
                                      </p:to>
                                    </p:set>
                                    <p:animEffect transition="in" filter="fade">
                                      <p:cBhvr>
                                        <p:cTn id="16" dur="500"/>
                                        <p:tgtEl>
                                          <p:spTgt spid="21514"/>
                                        </p:tgtEl>
                                      </p:cBhvr>
                                    </p:animEffect>
                                  </p:childTnLst>
                                </p:cTn>
                              </p:par>
                              <p:par>
                                <p:cTn id="17" presetID="10" presetClass="entr" presetSubtype="0" fill="hold" grpId="0" nodeType="withEffect">
                                  <p:stCondLst>
                                    <p:cond delay="200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grpId="0" nodeType="withEffect">
                                  <p:stCondLst>
                                    <p:cond delay="200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nodeType="withEffect">
                                  <p:stCondLst>
                                    <p:cond delay="2000"/>
                                  </p:stCondLst>
                                  <p:childTnLst>
                                    <p:set>
                                      <p:cBhvr>
                                        <p:cTn id="24" dur="1" fill="hold">
                                          <p:stCondLst>
                                            <p:cond delay="0"/>
                                          </p:stCondLst>
                                        </p:cTn>
                                        <p:tgtEl>
                                          <p:spTgt spid="1026"/>
                                        </p:tgtEl>
                                        <p:attrNameLst>
                                          <p:attrName>style.visibility</p:attrName>
                                        </p:attrNameLst>
                                      </p:cBhvr>
                                      <p:to>
                                        <p:strVal val="visible"/>
                                      </p:to>
                                    </p:set>
                                    <p:animEffect transition="in" filter="fade">
                                      <p:cBhvr>
                                        <p:cTn id="2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1509" grpId="0" build="p"/>
      <p:bldP spid="21514" grpId="0"/>
      <p:bldP spid="2" grpId="0"/>
    </p:bldLst>
  </p:timing>
</p:sld>
</file>

<file path=ppt/slides/slide14.xml><?xml version="1.0" encoding="utf-8"?>
<p:sld xmlns:p="http://schemas.openxmlformats.org/presentationml/2006/main" xmlns:a="http://schemas.openxmlformats.org/drawingml/2006/main" xmlns:r="http://schemas.openxmlformats.org/officeDocument/2006/relationships">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11" name="Rectangle 4"/>
          <p:cNvSpPr>
            <a:spLocks noChangeArrowheads="1"/>
          </p:cNvSpPr>
          <p:nvPr/>
        </p:nvSpPr>
        <p:spPr bwMode="auto">
          <a:xfrm>
            <a:off x="182880" y="1295402"/>
            <a:ext cx="8778240" cy="5345664"/>
          </a:xfrm>
          <a:prstGeom prst="rect">
            <a:avLst/>
          </a:prstGeom>
          <a:solidFill>
            <a:schemeClr val="bg1">
              <a:alpha val="8980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wrap="none"/>
          <a:lstStyle/>
          <a:p>
            <a:pPr fontAlgn="base">
              <a:spcBef>
                <a:spcPct val="0"/>
              </a:spcBef>
              <a:spcAft>
                <a:spcPct val="0"/>
              </a:spcAft>
            </a:pPr>
            <a:endParaRPr dirty="0" lang="en-US">
              <a:solidFill>
                <a:srgbClr val="000000"/>
              </a:solidFill>
            </a:endParaRPr>
          </a:p>
        </p:txBody>
      </p:sp>
      <p:sp>
        <p:nvSpPr>
          <p:cNvPr id="3" name="Content Placeholder 2"/>
          <p:cNvSpPr>
            <a:spLocks noGrp="1"/>
          </p:cNvSpPr>
          <p:nvPr>
            <p:ph idx="1"/>
          </p:nvPr>
        </p:nvSpPr>
        <p:spPr>
          <a:xfrm>
            <a:off x="457200" y="1524000"/>
            <a:ext cx="4267200" cy="3657600"/>
          </a:xfrm>
        </p:spPr>
        <p:txBody>
          <a:bodyPr>
            <a:normAutofit/>
          </a:bodyPr>
          <a:lstStyle/>
          <a:p>
            <a:pPr>
              <a:spcBef>
                <a:spcPts val="0"/>
              </a:spcBef>
              <a:spcAft>
                <a:spcPts val="1200"/>
              </a:spcAft>
            </a:pPr>
            <a:r>
              <a:rPr dirty="0" lang="en-US" smtClean="0" sz="2400">
                <a:latin charset="0" pitchFamily="34" typeface="Arial"/>
                <a:cs charset="0" pitchFamily="34" typeface="Arial"/>
              </a:rPr>
              <a:t>World average grain yield has tripled </a:t>
            </a:r>
            <a:r>
              <a:rPr dirty="0" lang="en-US" sz="2400">
                <a:latin charset="0" pitchFamily="34" typeface="Arial"/>
                <a:cs charset="0" pitchFamily="34" typeface="Arial"/>
              </a:rPr>
              <a:t>since 1950 </a:t>
            </a:r>
            <a:endParaRPr dirty="0" lang="en-US" smtClean="0" sz="2400">
              <a:latin charset="0" pitchFamily="34" typeface="Arial"/>
              <a:cs charset="0" pitchFamily="34" typeface="Arial"/>
            </a:endParaRPr>
          </a:p>
          <a:p>
            <a:pPr>
              <a:spcBef>
                <a:spcPts val="0"/>
              </a:spcBef>
              <a:spcAft>
                <a:spcPts val="1200"/>
              </a:spcAft>
            </a:pPr>
            <a:r>
              <a:rPr dirty="0" lang="en-US" smtClean="0" sz="2400">
                <a:latin charset="0" pitchFamily="34" typeface="Arial"/>
                <a:cs charset="0" pitchFamily="34" typeface="Arial"/>
              </a:rPr>
              <a:t>But the pace of growth is slowing</a:t>
            </a:r>
          </a:p>
          <a:p>
            <a:pPr lvl="1">
              <a:spcBef>
                <a:spcPts val="0"/>
              </a:spcBef>
              <a:spcAft>
                <a:spcPts val="1200"/>
              </a:spcAft>
            </a:pPr>
            <a:r>
              <a:rPr dirty="0" lang="en-US" smtClean="0" sz="2400">
                <a:latin charset="0" pitchFamily="34" typeface="Arial"/>
                <a:cs charset="0" pitchFamily="34" typeface="Arial"/>
              </a:rPr>
              <a:t>1950-1990: It grew </a:t>
            </a:r>
            <a:r>
              <a:rPr dirty="0" lang="en-US" sz="2400">
                <a:latin charset="0" pitchFamily="34" typeface="Arial"/>
                <a:cs charset="0" pitchFamily="34" typeface="Arial"/>
              </a:rPr>
              <a:t/>
            </a:r>
            <a:br>
              <a:rPr dirty="0" lang="en-US" sz="2400">
                <a:latin charset="0" pitchFamily="34" typeface="Arial"/>
                <a:cs charset="0" pitchFamily="34" typeface="Arial"/>
              </a:rPr>
            </a:br>
            <a:r>
              <a:rPr dirty="0" lang="en-US" smtClean="0" sz="2400">
                <a:latin charset="0" pitchFamily="34" typeface="Arial"/>
                <a:cs charset="0" pitchFamily="34" typeface="Arial"/>
              </a:rPr>
              <a:t>2.2% per year</a:t>
            </a:r>
          </a:p>
          <a:p>
            <a:pPr lvl="1">
              <a:spcBef>
                <a:spcPts val="0"/>
              </a:spcBef>
              <a:spcAft>
                <a:spcPts val="1200"/>
              </a:spcAft>
            </a:pPr>
            <a:r>
              <a:rPr dirty="0" lang="en-US" smtClean="0" sz="2400">
                <a:latin charset="0" pitchFamily="34" typeface="Arial"/>
                <a:cs charset="0" pitchFamily="34" typeface="Arial"/>
              </a:rPr>
              <a:t>1990-2011: It grew </a:t>
            </a:r>
            <a:br>
              <a:rPr dirty="0" lang="en-US" smtClean="0" sz="2400">
                <a:latin charset="0" pitchFamily="34" typeface="Arial"/>
                <a:cs charset="0" pitchFamily="34" typeface="Arial"/>
              </a:rPr>
            </a:br>
            <a:r>
              <a:rPr dirty="0" lang="en-US" smtClean="0" sz="2400">
                <a:latin charset="0" pitchFamily="34" typeface="Arial"/>
                <a:cs charset="0" pitchFamily="34" typeface="Arial"/>
              </a:rPr>
              <a:t>1.3% per year</a:t>
            </a:r>
          </a:p>
        </p:txBody>
      </p:sp>
      <p:sp>
        <p:nvSpPr>
          <p:cNvPr id="4" name="Rectangle 2"/>
          <p:cNvSpPr>
            <a:spLocks noChangeArrowheads="1" noGrp="1"/>
          </p:cNvSpPr>
          <p:nvPr>
            <p:ph type="title"/>
          </p:nvPr>
        </p:nvSpPr>
        <p:spPr>
          <a:xfrm>
            <a:off x="457200" y="155448"/>
            <a:ext cx="8229600" cy="1143000"/>
          </a:xfrm>
        </p:spPr>
        <p:txBody>
          <a:bodyPr>
            <a:normAutofit/>
          </a:bodyPr>
          <a:lstStyle/>
          <a:p>
            <a:pPr eaLnBrk="1" hangingPunct="1"/>
            <a:r>
              <a:rPr dirty="0" lang="en-US" smtClean="0">
                <a:latin charset="0" pitchFamily="34" typeface="Arial"/>
                <a:cs charset="0" pitchFamily="34" typeface="Arial"/>
              </a:rPr>
              <a:t>Growth in Grain Yields Slowing</a:t>
            </a:r>
          </a:p>
        </p:txBody>
      </p:sp>
      <p:sp>
        <p:nvSpPr>
          <p:cNvPr id="5" name="Line 11"/>
          <p:cNvSpPr>
            <a:spLocks noChangeShapeType="1"/>
          </p:cNvSpPr>
          <p:nvPr/>
        </p:nvSpPr>
        <p:spPr bwMode="auto">
          <a:xfrm>
            <a:off x="594360" y="1069848"/>
            <a:ext cx="854964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dirty="0" lang="en-US">
              <a:solidFill>
                <a:prstClr val="black"/>
              </a:solidFill>
            </a:endParaRPr>
          </a:p>
        </p:txBody>
      </p:sp>
      <p:sp>
        <p:nvSpPr>
          <p:cNvPr id="8" name="Text Box 6"/>
          <p:cNvSpPr txBox="1">
            <a:spLocks noChangeArrowheads="1"/>
          </p:cNvSpPr>
          <p:nvPr/>
        </p:nvSpPr>
        <p:spPr bwMode="auto">
          <a:xfrm>
            <a:off x="533400" y="5422624"/>
            <a:ext cx="81533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algn="ctr" w="38100">
                <a:solidFill>
                  <a:schemeClr val="bg1"/>
                </a:solidFill>
                <a:miter lim="800000"/>
                <a:headEnd/>
                <a:tailEnd/>
              </a14:hiddenLine>
            </a:ext>
            <a:ext uri="{AF507438-7753-43E0-B8FC-AC1667EBCBE1}">
              <a14:hiddenEffects xmlns:a14="http://schemas.microsoft.com/office/drawing/2010/main">
                <a:effectLst>
                  <a:outerShdw algn="ctr" dir="2700000" dist="35921" rotWithShape="0">
                    <a:srgbClr val="808080"/>
                  </a:outerShdw>
                </a:effectLst>
              </a14:hiddenEffects>
            </a:ext>
          </a:extLst>
        </p:spPr>
        <p:txBody>
          <a:bodyPr wrap="square">
            <a:spAutoFit/>
          </a:bodyPr>
          <a:lstStyle/>
          <a:p>
            <a:pPr fontAlgn="base">
              <a:spcBef>
                <a:spcPct val="20000"/>
              </a:spcBef>
              <a:spcAft>
                <a:spcPct val="0"/>
              </a:spcAft>
            </a:pPr>
            <a:r>
              <a:rPr b="1" dirty="0" i="1" lang="en-US" smtClean="0" sz="2400">
                <a:solidFill>
                  <a:srgbClr val="000000"/>
                </a:solidFill>
                <a:cs charset="0" pitchFamily="34" typeface="Arial"/>
              </a:rPr>
              <a:t>In some of the more agriculturally advanced countries, the increase in grain yields has come to an end.</a:t>
            </a:r>
            <a:endParaRPr b="1" dirty="0" i="1" lang="en-US" sz="2400">
              <a:solidFill>
                <a:srgbClr val="000000"/>
              </a:solidFill>
              <a:cs charset="0" pitchFamily="34" typeface="Arial"/>
            </a:endParaRPr>
          </a:p>
        </p:txBody>
      </p:sp>
      <p:pic>
        <p:nvPicPr>
          <p:cNvPr id="1026" name="Picture 2"/>
          <p:cNvPicPr>
            <a:picLocks noChangeArrowheads="1" noChangeAspect="1"/>
          </p:cNvPicPr>
          <p:nvPr/>
        </p:nvPicPr>
        <p:blipFill rotWithShape="1">
          <a:blip r:embed="rId4">
            <a:extLst>
              <a:ext uri="{28A0092B-C50C-407E-A947-70E740481C1C}">
                <a14:useLocalDpi xmlns:a14="http://schemas.microsoft.com/office/drawing/2010/main" val="0"/>
              </a:ext>
            </a:extLst>
          </a:blip>
          <a:stretch/>
        </p:blipFill>
        <p:spPr bwMode="auto">
          <a:xfrm>
            <a:off x="4419601" y="1781502"/>
            <a:ext cx="4419600" cy="3313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sp>
        <p:nvSpPr>
          <p:cNvPr id="9" name="Text Box 10"/>
          <p:cNvSpPr txBox="1">
            <a:spLocks noChangeArrowheads="1"/>
          </p:cNvSpPr>
          <p:nvPr/>
        </p:nvSpPr>
        <p:spPr bwMode="auto">
          <a:xfrm>
            <a:off x="4684713" y="1473725"/>
            <a:ext cx="41544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charset="0" typeface="Arial"/>
              </a:defRPr>
            </a:lvl1pPr>
            <a:lvl2pPr eaLnBrk="0" hangingPunct="0" indent="-285750" marL="742950">
              <a:defRPr>
                <a:solidFill>
                  <a:schemeClr val="tx1"/>
                </a:solidFill>
                <a:latin charset="0" typeface="Arial"/>
              </a:defRPr>
            </a:lvl2pPr>
            <a:lvl3pPr eaLnBrk="0" hangingPunct="0" indent="-228600" marL="1143000">
              <a:defRPr>
                <a:solidFill>
                  <a:schemeClr val="tx1"/>
                </a:solidFill>
                <a:latin charset="0" typeface="Arial"/>
              </a:defRPr>
            </a:lvl3pPr>
            <a:lvl4pPr eaLnBrk="0" hangingPunct="0" indent="-228600" marL="1600200">
              <a:defRPr>
                <a:solidFill>
                  <a:schemeClr val="tx1"/>
                </a:solidFill>
                <a:latin charset="0" typeface="Arial"/>
              </a:defRPr>
            </a:lvl4pPr>
            <a:lvl5pPr eaLnBrk="0" hangingPunct="0" indent="-228600" marL="2057400">
              <a:defRPr>
                <a:solidFill>
                  <a:schemeClr val="tx1"/>
                </a:solidFill>
                <a:latin charset="0" typeface="Arial"/>
              </a:defRPr>
            </a:lvl5pPr>
            <a:lvl6pPr algn="ctr" eaLnBrk="0" fontAlgn="base" hangingPunct="0" indent="-228600" marL="2514600">
              <a:spcBef>
                <a:spcPct val="0"/>
              </a:spcBef>
              <a:spcAft>
                <a:spcPct val="0"/>
              </a:spcAft>
              <a:defRPr>
                <a:solidFill>
                  <a:schemeClr val="tx1"/>
                </a:solidFill>
                <a:latin charset="0" typeface="Arial"/>
              </a:defRPr>
            </a:lvl6pPr>
            <a:lvl7pPr algn="ctr" eaLnBrk="0" fontAlgn="base" hangingPunct="0" indent="-228600" marL="2971800">
              <a:spcBef>
                <a:spcPct val="0"/>
              </a:spcBef>
              <a:spcAft>
                <a:spcPct val="0"/>
              </a:spcAft>
              <a:defRPr>
                <a:solidFill>
                  <a:schemeClr val="tx1"/>
                </a:solidFill>
                <a:latin charset="0" typeface="Arial"/>
              </a:defRPr>
            </a:lvl7pPr>
            <a:lvl8pPr algn="ctr" eaLnBrk="0" fontAlgn="base" hangingPunct="0" indent="-228600" marL="3429000">
              <a:spcBef>
                <a:spcPct val="0"/>
              </a:spcBef>
              <a:spcAft>
                <a:spcPct val="0"/>
              </a:spcAft>
              <a:defRPr>
                <a:solidFill>
                  <a:schemeClr val="tx1"/>
                </a:solidFill>
                <a:latin charset="0" typeface="Arial"/>
              </a:defRPr>
            </a:lvl8pPr>
            <a:lvl9pPr algn="ctr" eaLnBrk="0" fontAlgn="base" hangingPunct="0" indent="-228600" marL="3886200">
              <a:spcBef>
                <a:spcPct val="0"/>
              </a:spcBef>
              <a:spcAft>
                <a:spcPct val="0"/>
              </a:spcAft>
              <a:defRPr>
                <a:solidFill>
                  <a:schemeClr val="tx1"/>
                </a:solidFill>
                <a:latin charset="0" typeface="Arial"/>
              </a:defRPr>
            </a:lvl9pPr>
          </a:lstStyle>
          <a:p>
            <a:pPr algn="ctr" eaLnBrk="1" hangingPunct="1">
              <a:spcBef>
                <a:spcPct val="50000"/>
              </a:spcBef>
            </a:pPr>
            <a:r>
              <a:rPr b="1" dirty="0" lang="en-US" sz="1600">
                <a:solidFill>
                  <a:srgbClr val="333333"/>
                </a:solidFill>
              </a:rPr>
              <a:t>World  Average Grain Yield, 1950-2011</a:t>
            </a:r>
          </a:p>
        </p:txBody>
      </p:sp>
      <p:sp>
        <p:nvSpPr>
          <p:cNvPr id="10" name="Text Box 18"/>
          <p:cNvSpPr txBox="1">
            <a:spLocks noChangeArrowheads="1"/>
          </p:cNvSpPr>
          <p:nvPr/>
        </p:nvSpPr>
        <p:spPr bwMode="auto">
          <a:xfrm>
            <a:off x="6650038" y="6627813"/>
            <a:ext cx="249396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charset="0" typeface="Arial"/>
              </a:defRPr>
            </a:lvl1pPr>
            <a:lvl2pPr eaLnBrk="0" hangingPunct="0" indent="-285750" marL="742950">
              <a:defRPr>
                <a:solidFill>
                  <a:schemeClr val="tx1"/>
                </a:solidFill>
                <a:latin charset="0" typeface="Arial"/>
              </a:defRPr>
            </a:lvl2pPr>
            <a:lvl3pPr eaLnBrk="0" hangingPunct="0" indent="-228600" marL="1143000">
              <a:defRPr>
                <a:solidFill>
                  <a:schemeClr val="tx1"/>
                </a:solidFill>
                <a:latin charset="0" typeface="Arial"/>
              </a:defRPr>
            </a:lvl3pPr>
            <a:lvl4pPr eaLnBrk="0" hangingPunct="0" indent="-228600" marL="1600200">
              <a:defRPr>
                <a:solidFill>
                  <a:schemeClr val="tx1"/>
                </a:solidFill>
                <a:latin charset="0" typeface="Arial"/>
              </a:defRPr>
            </a:lvl4pPr>
            <a:lvl5pPr eaLnBrk="0" hangingPunct="0" indent="-228600" marL="2057400">
              <a:defRPr>
                <a:solidFill>
                  <a:schemeClr val="tx1"/>
                </a:solidFill>
                <a:latin charset="0" typeface="Arial"/>
              </a:defRPr>
            </a:lvl5pPr>
            <a:lvl6pPr algn="ctr" eaLnBrk="0" fontAlgn="base" hangingPunct="0" indent="-228600" marL="2514600">
              <a:spcBef>
                <a:spcPct val="0"/>
              </a:spcBef>
              <a:spcAft>
                <a:spcPct val="0"/>
              </a:spcAft>
              <a:defRPr>
                <a:solidFill>
                  <a:schemeClr val="tx1"/>
                </a:solidFill>
                <a:latin charset="0" typeface="Arial"/>
              </a:defRPr>
            </a:lvl6pPr>
            <a:lvl7pPr algn="ctr" eaLnBrk="0" fontAlgn="base" hangingPunct="0" indent="-228600" marL="2971800">
              <a:spcBef>
                <a:spcPct val="0"/>
              </a:spcBef>
              <a:spcAft>
                <a:spcPct val="0"/>
              </a:spcAft>
              <a:defRPr>
                <a:solidFill>
                  <a:schemeClr val="tx1"/>
                </a:solidFill>
                <a:latin charset="0" typeface="Arial"/>
              </a:defRPr>
            </a:lvl7pPr>
            <a:lvl8pPr algn="ctr" eaLnBrk="0" fontAlgn="base" hangingPunct="0" indent="-228600" marL="3429000">
              <a:spcBef>
                <a:spcPct val="0"/>
              </a:spcBef>
              <a:spcAft>
                <a:spcPct val="0"/>
              </a:spcAft>
              <a:defRPr>
                <a:solidFill>
                  <a:schemeClr val="tx1"/>
                </a:solidFill>
                <a:latin charset="0" typeface="Arial"/>
              </a:defRPr>
            </a:lvl8pPr>
            <a:lvl9pPr algn="ctr" eaLnBrk="0" fontAlgn="base" hangingPunct="0" indent="-228600" marL="3886200">
              <a:spcBef>
                <a:spcPct val="0"/>
              </a:spcBef>
              <a:spcAft>
                <a:spcPct val="0"/>
              </a:spcAft>
              <a:defRPr>
                <a:solidFill>
                  <a:schemeClr val="tx1"/>
                </a:solidFill>
                <a:latin charset="0" typeface="Arial"/>
              </a:defRPr>
            </a:lvl9pPr>
          </a:lstStyle>
          <a:p>
            <a:r>
              <a:rPr dirty="0" i="1" lang="en-US" smtClean="0" sz="900">
                <a:solidFill>
                  <a:prstClr val="white"/>
                </a:solidFill>
              </a:rPr>
              <a:t>Photo Credit: iStockPhoto </a:t>
            </a:r>
            <a:r>
              <a:rPr dirty="0" i="1" lang="en-US" sz="900">
                <a:solidFill>
                  <a:prstClr val="white"/>
                </a:solidFill>
              </a:rPr>
              <a:t>/ Simon Oxley</a:t>
            </a:r>
          </a:p>
        </p:txBody>
      </p:sp>
    </p:spTree>
    <p:extLst>
      <p:ext uri="{BB962C8B-B14F-4D97-AF65-F5344CB8AC3E}">
        <p14:creationId xmlns:p14="http://schemas.microsoft.com/office/powerpoint/2010/main" val="1601970242"/>
      </p:ext>
    </p:extLst>
  </p:cSld>
  <p:clrMapOvr>
    <a:masterClrMapping/>
  </p:clrMapOvr>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withEffect" presetClass="entr" presetID="10" presetSubtype="0">
                                  <p:stCondLst>
                                    <p:cond delay="2000"/>
                                  </p:stCondLst>
                                  <p:childTnLst>
                                    <p:set>
                                      <p:cBhvr>
                                        <p:cTn dur="1" fill="hold" id="6">
                                          <p:stCondLst>
                                            <p:cond delay="0"/>
                                          </p:stCondLst>
                                        </p:cTn>
                                        <p:tgtEl>
                                          <p:spTgt spid="1026"/>
                                        </p:tgtEl>
                                        <p:attrNameLst>
                                          <p:attrName>style.visibility</p:attrName>
                                        </p:attrNameLst>
                                      </p:cBhvr>
                                      <p:to>
                                        <p:strVal val="visible"/>
                                      </p:to>
                                    </p:set>
                                    <p:animEffect filter="fade" transition="in">
                                      <p:cBhvr>
                                        <p:cTn dur="500" id="7"/>
                                        <p:tgtEl>
                                          <p:spTgt spid="1026"/>
                                        </p:tgtEl>
                                      </p:cBhvr>
                                    </p:animEffect>
                                  </p:childTnLst>
                                </p:cTn>
                              </p:par>
                              <p:par>
                                <p:cTn fill="hold" grpId="0" id="8" nodeType="withEffect" presetClass="entr" presetID="10" presetSubtype="0">
                                  <p:stCondLst>
                                    <p:cond delay="2000"/>
                                  </p:stCondLst>
                                  <p:childTnLst>
                                    <p:set>
                                      <p:cBhvr>
                                        <p:cTn dur="1" fill="hold" id="9">
                                          <p:stCondLst>
                                            <p:cond delay="0"/>
                                          </p:stCondLst>
                                        </p:cTn>
                                        <p:tgtEl>
                                          <p:spTgt spid="9"/>
                                        </p:tgtEl>
                                        <p:attrNameLst>
                                          <p:attrName>style.visibility</p:attrName>
                                        </p:attrNameLst>
                                      </p:cBhvr>
                                      <p:to>
                                        <p:strVal val="visible"/>
                                      </p:to>
                                    </p:set>
                                    <p:animEffect filter="fade" transition="in">
                                      <p:cBhvr>
                                        <p:cTn dur="500" id="10"/>
                                        <p:tgtEl>
                                          <p:spTgt spid="9"/>
                                        </p:tgtEl>
                                      </p:cBhvr>
                                    </p:animEffect>
                                  </p:childTnLst>
                                </p:cTn>
                              </p:par>
                              <p:par>
                                <p:cTn fill="hold" grpId="0" id="11" nodeType="withEffect" presetClass="entr" presetID="10" presetSubtype="0">
                                  <p:stCondLst>
                                    <p:cond delay="2000"/>
                                  </p:stCondLst>
                                  <p:childTnLst>
                                    <p:set>
                                      <p:cBhvr>
                                        <p:cTn dur="1" fill="hold" id="12">
                                          <p:stCondLst>
                                            <p:cond delay="0"/>
                                          </p:stCondLst>
                                        </p:cTn>
                                        <p:tgtEl>
                                          <p:spTgt spid="3">
                                            <p:txEl>
                                              <p:pRg end="0" st="0"/>
                                            </p:txEl>
                                          </p:spTgt>
                                        </p:tgtEl>
                                        <p:attrNameLst>
                                          <p:attrName>style.visibility</p:attrName>
                                        </p:attrNameLst>
                                      </p:cBhvr>
                                      <p:to>
                                        <p:strVal val="visible"/>
                                      </p:to>
                                    </p:set>
                                    <p:animEffect filter="fade" transition="in">
                                      <p:cBhvr>
                                        <p:cTn dur="500" id="13"/>
                                        <p:tgtEl>
                                          <p:spTgt spid="3">
                                            <p:txEl>
                                              <p:pRg end="0" st="0"/>
                                            </p:txEl>
                                          </p:spTgt>
                                        </p:tgtEl>
                                      </p:cBhvr>
                                    </p:animEffect>
                                  </p:childTnLst>
                                </p:cTn>
                              </p:par>
                              <p:par>
                                <p:cTn fill="hold" grpId="0" id="14" nodeType="withEffect" presetClass="entr" presetID="10" presetSubtype="0">
                                  <p:stCondLst>
                                    <p:cond delay="2000"/>
                                  </p:stCondLst>
                                  <p:childTnLst>
                                    <p:set>
                                      <p:cBhvr>
                                        <p:cTn dur="1" fill="hold" id="15">
                                          <p:stCondLst>
                                            <p:cond delay="0"/>
                                          </p:stCondLst>
                                        </p:cTn>
                                        <p:tgtEl>
                                          <p:spTgt spid="3">
                                            <p:txEl>
                                              <p:pRg end="1" st="1"/>
                                            </p:txEl>
                                          </p:spTgt>
                                        </p:tgtEl>
                                        <p:attrNameLst>
                                          <p:attrName>style.visibility</p:attrName>
                                        </p:attrNameLst>
                                      </p:cBhvr>
                                      <p:to>
                                        <p:strVal val="visible"/>
                                      </p:to>
                                    </p:set>
                                    <p:animEffect filter="fade" transition="in">
                                      <p:cBhvr>
                                        <p:cTn dur="500" id="16"/>
                                        <p:tgtEl>
                                          <p:spTgt spid="3">
                                            <p:txEl>
                                              <p:pRg end="1" st="1"/>
                                            </p:txEl>
                                          </p:spTgt>
                                        </p:tgtEl>
                                      </p:cBhvr>
                                    </p:animEffect>
                                  </p:childTnLst>
                                </p:cTn>
                              </p:par>
                              <p:par>
                                <p:cTn fill="hold" grpId="0" id="17" nodeType="withEffect" presetClass="entr" presetID="10" presetSubtype="0">
                                  <p:stCondLst>
                                    <p:cond delay="2000"/>
                                  </p:stCondLst>
                                  <p:childTnLst>
                                    <p:set>
                                      <p:cBhvr>
                                        <p:cTn dur="1" fill="hold" id="18">
                                          <p:stCondLst>
                                            <p:cond delay="0"/>
                                          </p:stCondLst>
                                        </p:cTn>
                                        <p:tgtEl>
                                          <p:spTgt spid="3">
                                            <p:txEl>
                                              <p:pRg end="2" st="2"/>
                                            </p:txEl>
                                          </p:spTgt>
                                        </p:tgtEl>
                                        <p:attrNameLst>
                                          <p:attrName>style.visibility</p:attrName>
                                        </p:attrNameLst>
                                      </p:cBhvr>
                                      <p:to>
                                        <p:strVal val="visible"/>
                                      </p:to>
                                    </p:set>
                                    <p:animEffect filter="fade" transition="in">
                                      <p:cBhvr>
                                        <p:cTn dur="500" id="19"/>
                                        <p:tgtEl>
                                          <p:spTgt spid="3">
                                            <p:txEl>
                                              <p:pRg end="2" st="2"/>
                                            </p:txEl>
                                          </p:spTgt>
                                        </p:tgtEl>
                                      </p:cBhvr>
                                    </p:animEffect>
                                  </p:childTnLst>
                                </p:cTn>
                              </p:par>
                              <p:par>
                                <p:cTn fill="hold" grpId="0" id="20" nodeType="withEffect" presetClass="entr" presetID="10" presetSubtype="0">
                                  <p:stCondLst>
                                    <p:cond delay="2000"/>
                                  </p:stCondLst>
                                  <p:childTnLst>
                                    <p:set>
                                      <p:cBhvr>
                                        <p:cTn dur="1" fill="hold" id="21">
                                          <p:stCondLst>
                                            <p:cond delay="0"/>
                                          </p:stCondLst>
                                        </p:cTn>
                                        <p:tgtEl>
                                          <p:spTgt spid="3">
                                            <p:txEl>
                                              <p:pRg end="3" st="3"/>
                                            </p:txEl>
                                          </p:spTgt>
                                        </p:tgtEl>
                                        <p:attrNameLst>
                                          <p:attrName>style.visibility</p:attrName>
                                        </p:attrNameLst>
                                      </p:cBhvr>
                                      <p:to>
                                        <p:strVal val="visible"/>
                                      </p:to>
                                    </p:set>
                                    <p:animEffect filter="fade" transition="in">
                                      <p:cBhvr>
                                        <p:cTn dur="500" id="22"/>
                                        <p:tgtEl>
                                          <p:spTgt spid="3">
                                            <p:txEl>
                                              <p:pRg end="3" st="3"/>
                                            </p:txEl>
                                          </p:spTgt>
                                        </p:tgtEl>
                                      </p:cBhvr>
                                    </p:animEffect>
                                  </p:childTnLst>
                                </p:cTn>
                              </p:par>
                              <p:par>
                                <p:cTn fill="hold" grpId="0" id="23" nodeType="withEffect" presetClass="entr" presetID="10" presetSubtype="0">
                                  <p:stCondLst>
                                    <p:cond delay="2000"/>
                                  </p:stCondLst>
                                  <p:childTnLst>
                                    <p:set>
                                      <p:cBhvr>
                                        <p:cTn dur="1" fill="hold" id="24">
                                          <p:stCondLst>
                                            <p:cond delay="0"/>
                                          </p:stCondLst>
                                        </p:cTn>
                                        <p:tgtEl>
                                          <p:spTgt spid="8"/>
                                        </p:tgtEl>
                                        <p:attrNameLst>
                                          <p:attrName>style.visibility</p:attrName>
                                        </p:attrNameLst>
                                      </p:cBhvr>
                                      <p:to>
                                        <p:strVal val="visible"/>
                                      </p:to>
                                    </p:set>
                                    <p:animEffect filter="fade" transition="in">
                                      <p:cBhvr>
                                        <p:cTn dur="500" id="25"/>
                                        <p:tgtEl>
                                          <p:spTgt spid="8"/>
                                        </p:tgtEl>
                                      </p:cBhvr>
                                    </p:animEffect>
                                  </p:childTnLst>
                                </p:cTn>
                              </p:par>
                              <p:par>
                                <p:cTn fill="hold" grpId="0" id="26" nodeType="withEffect" presetClass="entr" presetID="10" presetSubtype="0">
                                  <p:stCondLst>
                                    <p:cond delay="2000"/>
                                  </p:stCondLst>
                                  <p:childTnLst>
                                    <p:set>
                                      <p:cBhvr>
                                        <p:cTn dur="1" fill="hold" id="27">
                                          <p:stCondLst>
                                            <p:cond delay="0"/>
                                          </p:stCondLst>
                                        </p:cTn>
                                        <p:tgtEl>
                                          <p:spTgt spid="11"/>
                                        </p:tgtEl>
                                        <p:attrNameLst>
                                          <p:attrName>style.visibility</p:attrName>
                                        </p:attrNameLst>
                                      </p:cBhvr>
                                      <p:to>
                                        <p:strVal val="visible"/>
                                      </p:to>
                                    </p:set>
                                    <p:animEffect filter="fade" transition="in">
                                      <p:cBhvr>
                                        <p:cTn dur="500" id="28"/>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11"/>
      <p:bldP build="p" grpId="0" spid="3"/>
      <p:bldP grpId="0" spid="8"/>
      <p:bldP grpId="0" spid="9"/>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8" name="Rectangle 4"/>
          <p:cNvSpPr>
            <a:spLocks noChangeArrowheads="1"/>
          </p:cNvSpPr>
          <p:nvPr/>
        </p:nvSpPr>
        <p:spPr bwMode="auto">
          <a:xfrm>
            <a:off x="182880" y="1295402"/>
            <a:ext cx="8778240" cy="5105398"/>
          </a:xfrm>
          <a:prstGeom prst="rect">
            <a:avLst/>
          </a:prstGeom>
          <a:solidFill>
            <a:schemeClr val="bg1">
              <a:alpha val="8980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dirty="0">
              <a:solidFill>
                <a:srgbClr val="000000"/>
              </a:solidFill>
            </a:endParaRPr>
          </a:p>
        </p:txBody>
      </p:sp>
      <p:sp>
        <p:nvSpPr>
          <p:cNvPr id="3" name="Content Placeholder 2"/>
          <p:cNvSpPr>
            <a:spLocks noGrp="1"/>
          </p:cNvSpPr>
          <p:nvPr>
            <p:ph idx="1"/>
          </p:nvPr>
        </p:nvSpPr>
        <p:spPr>
          <a:xfrm>
            <a:off x="594360" y="1524000"/>
            <a:ext cx="8168640" cy="3352800"/>
          </a:xfrm>
        </p:spPr>
        <p:txBody>
          <a:bodyPr>
            <a:normAutofit fontScale="92500"/>
          </a:bodyPr>
          <a:lstStyle/>
          <a:p>
            <a:pPr>
              <a:spcBef>
                <a:spcPts val="0"/>
              </a:spcBef>
              <a:spcAft>
                <a:spcPts val="1200"/>
              </a:spcAft>
            </a:pPr>
            <a:r>
              <a:rPr lang="en-US" sz="2800" dirty="0" smtClean="0">
                <a:latin typeface="Arial" pitchFamily="34" charset="0"/>
                <a:cs typeface="Arial" pitchFamily="34" charset="0"/>
              </a:rPr>
              <a:t>Wheat yields in France, Germany, and the United Kingdom have </a:t>
            </a:r>
            <a:r>
              <a:rPr lang="en-US" sz="2800" dirty="0">
                <a:latin typeface="Arial" pitchFamily="34" charset="0"/>
                <a:cs typeface="Arial" pitchFamily="34" charset="0"/>
              </a:rPr>
              <a:t>not increased in more than a decade</a:t>
            </a:r>
            <a:endParaRPr lang="en-US" sz="2800" dirty="0" smtClean="0">
              <a:latin typeface="Arial" pitchFamily="34" charset="0"/>
              <a:cs typeface="Arial" pitchFamily="34" charset="0"/>
            </a:endParaRPr>
          </a:p>
          <a:p>
            <a:pPr>
              <a:spcBef>
                <a:spcPts val="0"/>
              </a:spcBef>
              <a:spcAft>
                <a:spcPts val="1200"/>
              </a:spcAft>
            </a:pPr>
            <a:r>
              <a:rPr lang="en-US" sz="2800" dirty="0" smtClean="0">
                <a:latin typeface="Arial" pitchFamily="34" charset="0"/>
                <a:cs typeface="Arial" pitchFamily="34" charset="0"/>
              </a:rPr>
              <a:t>Japan’s rice yields have plateaued; China’s may be leveling off as well</a:t>
            </a:r>
          </a:p>
          <a:p>
            <a:pPr>
              <a:spcBef>
                <a:spcPts val="0"/>
              </a:spcBef>
              <a:spcAft>
                <a:spcPts val="1200"/>
              </a:spcAft>
            </a:pPr>
            <a:r>
              <a:rPr lang="en-US" sz="2800" dirty="0" smtClean="0">
                <a:latin typeface="Arial" pitchFamily="34" charset="0"/>
                <a:cs typeface="Arial"/>
              </a:rPr>
              <a:t>With rising temperatures, farmers everywhere face new climate constraints even as they approach biological limits</a:t>
            </a:r>
            <a:endParaRPr lang="en-US" sz="2800" dirty="0" smtClean="0">
              <a:latin typeface="Arial" pitchFamily="34" charset="0"/>
              <a:cs typeface="Arial" pitchFamily="34" charset="0"/>
            </a:endParaRPr>
          </a:p>
        </p:txBody>
      </p:sp>
      <p:sp>
        <p:nvSpPr>
          <p:cNvPr id="4" name="Rectangle 2"/>
          <p:cNvSpPr>
            <a:spLocks noGrp="1" noChangeArrowheads="1"/>
          </p:cNvSpPr>
          <p:nvPr>
            <p:ph type="title"/>
          </p:nvPr>
        </p:nvSpPr>
        <p:spPr>
          <a:xfrm>
            <a:off x="457200" y="155448"/>
            <a:ext cx="8229600" cy="1143000"/>
          </a:xfrm>
        </p:spPr>
        <p:txBody>
          <a:bodyPr>
            <a:normAutofit/>
          </a:bodyPr>
          <a:lstStyle/>
          <a:p>
            <a:pPr eaLnBrk="1" hangingPunct="1"/>
            <a:r>
              <a:rPr lang="en-US" sz="3600" dirty="0" smtClean="0">
                <a:latin typeface="Arial" pitchFamily="34" charset="0"/>
                <a:cs typeface="Arial" pitchFamily="34" charset="0"/>
              </a:rPr>
              <a:t>Where Else Will Grain Yields Stall?</a:t>
            </a:r>
          </a:p>
        </p:txBody>
      </p:sp>
      <p:sp>
        <p:nvSpPr>
          <p:cNvPr id="5" name="Line 11"/>
          <p:cNvSpPr>
            <a:spLocks noChangeShapeType="1"/>
          </p:cNvSpPr>
          <p:nvPr/>
        </p:nvSpPr>
        <p:spPr bwMode="auto">
          <a:xfrm>
            <a:off x="594360" y="1069848"/>
            <a:ext cx="854964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solidFill>
                <a:prstClr val="black"/>
              </a:solidFill>
            </a:endParaRPr>
          </a:p>
        </p:txBody>
      </p:sp>
      <p:sp>
        <p:nvSpPr>
          <p:cNvPr id="10" name="Text Box 6"/>
          <p:cNvSpPr txBox="1">
            <a:spLocks noChangeArrowheads="1"/>
          </p:cNvSpPr>
          <p:nvPr/>
        </p:nvSpPr>
        <p:spPr bwMode="auto">
          <a:xfrm>
            <a:off x="781870" y="5157174"/>
            <a:ext cx="761523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fontAlgn="base">
              <a:spcBef>
                <a:spcPct val="20000"/>
              </a:spcBef>
              <a:spcAft>
                <a:spcPct val="0"/>
              </a:spcAft>
            </a:pPr>
            <a:r>
              <a:rPr lang="en-US" sz="2400" b="1" i="1" dirty="0" smtClean="0">
                <a:solidFill>
                  <a:srgbClr val="000000"/>
                </a:solidFill>
                <a:cs typeface="Arial" pitchFamily="34" charset="0"/>
              </a:rPr>
              <a:t>Thus far, rice </a:t>
            </a:r>
            <a:r>
              <a:rPr lang="en-US" sz="2400" b="1" i="1" dirty="0">
                <a:solidFill>
                  <a:srgbClr val="000000"/>
                </a:solidFill>
                <a:cs typeface="Arial" pitchFamily="34" charset="0"/>
              </a:rPr>
              <a:t>or wheat yields have </a:t>
            </a:r>
            <a:r>
              <a:rPr lang="en-US" sz="2400" b="1" i="1" dirty="0" smtClean="0">
                <a:solidFill>
                  <a:srgbClr val="000000"/>
                </a:solidFill>
                <a:cs typeface="Arial" pitchFamily="34" charset="0"/>
              </a:rPr>
              <a:t>plateaued only in </a:t>
            </a:r>
            <a:r>
              <a:rPr lang="en-US" sz="2400" b="1" i="1" dirty="0">
                <a:solidFill>
                  <a:srgbClr val="000000"/>
                </a:solidFill>
                <a:cs typeface="Arial" pitchFamily="34" charset="0"/>
              </a:rPr>
              <a:t>medium-sized </a:t>
            </a:r>
            <a:r>
              <a:rPr lang="en-US" sz="2400" b="1" i="1" dirty="0" smtClean="0">
                <a:solidFill>
                  <a:srgbClr val="000000"/>
                </a:solidFill>
                <a:cs typeface="Arial" pitchFamily="34" charset="0"/>
              </a:rPr>
              <a:t>countries. </a:t>
            </a:r>
            <a:r>
              <a:rPr lang="en-US" sz="2400" b="1" i="1" dirty="0">
                <a:solidFill>
                  <a:srgbClr val="000000"/>
                </a:solidFill>
                <a:cs typeface="Arial" pitchFamily="34" charset="0"/>
              </a:rPr>
              <a:t>What happens when grain yields plateau in some of the larger </a:t>
            </a:r>
            <a:r>
              <a:rPr lang="en-US" sz="2400" b="1" i="1" dirty="0" smtClean="0">
                <a:solidFill>
                  <a:srgbClr val="000000"/>
                </a:solidFill>
                <a:cs typeface="Arial" pitchFamily="34" charset="0"/>
              </a:rPr>
              <a:t>ones?</a:t>
            </a:r>
            <a:endParaRPr lang="en-US" sz="2400" b="1" i="1" dirty="0">
              <a:solidFill>
                <a:srgbClr val="000000"/>
              </a:solidFill>
              <a:cs typeface="Arial" pitchFamily="34" charset="0"/>
            </a:endParaRPr>
          </a:p>
        </p:txBody>
      </p:sp>
      <p:sp>
        <p:nvSpPr>
          <p:cNvPr id="9" name="Text Box 18"/>
          <p:cNvSpPr txBox="1">
            <a:spLocks noChangeArrowheads="1"/>
          </p:cNvSpPr>
          <p:nvPr/>
        </p:nvSpPr>
        <p:spPr bwMode="auto">
          <a:xfrm>
            <a:off x="6650038" y="6627813"/>
            <a:ext cx="249396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sz="900" i="1" dirty="0" smtClean="0">
                <a:solidFill>
                  <a:prstClr val="white"/>
                </a:solidFill>
              </a:rPr>
              <a:t>Photo Credit: iStockPhoto </a:t>
            </a:r>
            <a:r>
              <a:rPr lang="en-US" sz="900" i="1" dirty="0">
                <a:solidFill>
                  <a:prstClr val="white"/>
                </a:solidFill>
              </a:rPr>
              <a:t>/ Dave Hughes</a:t>
            </a:r>
          </a:p>
        </p:txBody>
      </p:sp>
    </p:spTree>
    <p:extLst>
      <p:ext uri="{BB962C8B-B14F-4D97-AF65-F5344CB8AC3E}">
        <p14:creationId xmlns:p14="http://schemas.microsoft.com/office/powerpoint/2010/main" val="370698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200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20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build="p"/>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4"/>
          <p:cNvSpPr>
            <a:spLocks noChangeArrowheads="1"/>
          </p:cNvSpPr>
          <p:nvPr/>
        </p:nvSpPr>
        <p:spPr bwMode="auto">
          <a:xfrm>
            <a:off x="182880" y="1295402"/>
            <a:ext cx="8778240" cy="5345664"/>
          </a:xfrm>
          <a:prstGeom prst="rect">
            <a:avLst/>
          </a:prstGeom>
          <a:solidFill>
            <a:schemeClr val="bg1">
              <a:alpha val="8980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dirty="0">
              <a:solidFill>
                <a:srgbClr val="000000"/>
              </a:solidFill>
            </a:endParaRPr>
          </a:p>
        </p:txBody>
      </p:sp>
      <p:sp>
        <p:nvSpPr>
          <p:cNvPr id="196611" name="Rectangle 3"/>
          <p:cNvSpPr>
            <a:spLocks noGrp="1" noChangeArrowheads="1"/>
          </p:cNvSpPr>
          <p:nvPr>
            <p:ph type="title" idx="4294967295"/>
          </p:nvPr>
        </p:nvSpPr>
        <p:spPr>
          <a:xfrm>
            <a:off x="457200" y="155448"/>
            <a:ext cx="8229600" cy="1143000"/>
          </a:xfrm>
        </p:spPr>
        <p:txBody>
          <a:bodyPr/>
          <a:lstStyle/>
          <a:p>
            <a:r>
              <a:rPr lang="en-US" sz="4000" dirty="0" smtClean="0">
                <a:solidFill>
                  <a:schemeClr val="bg1"/>
                </a:solidFill>
              </a:rPr>
              <a:t>Higher Temperatures, Lower Yields</a:t>
            </a:r>
          </a:p>
        </p:txBody>
      </p:sp>
      <p:sp>
        <p:nvSpPr>
          <p:cNvPr id="353285" name="Rectangle 5"/>
          <p:cNvSpPr>
            <a:spLocks noGrp="1" noChangeArrowheads="1"/>
          </p:cNvSpPr>
          <p:nvPr>
            <p:ph type="body" idx="4294967295"/>
          </p:nvPr>
        </p:nvSpPr>
        <p:spPr>
          <a:xfrm>
            <a:off x="533400" y="1285166"/>
            <a:ext cx="8077200" cy="4772025"/>
          </a:xfrm>
          <a:noFill/>
        </p:spPr>
        <p:txBody>
          <a:bodyPr tIns="274320"/>
          <a:lstStyle/>
          <a:p>
            <a:pPr>
              <a:spcBef>
                <a:spcPct val="30000"/>
              </a:spcBef>
            </a:pPr>
            <a:r>
              <a:rPr lang="en-US" sz="2600" dirty="0"/>
              <a:t>The massive burning of fossil fuels is increasing the level of carbon dioxide (CO</a:t>
            </a:r>
            <a:r>
              <a:rPr lang="en-US" sz="2600" baseline="-25000" dirty="0"/>
              <a:t>2</a:t>
            </a:r>
            <a:r>
              <a:rPr lang="en-US" sz="2600" dirty="0"/>
              <a:t>) in the atmosphere, raising the earth’s temperature and disrupting </a:t>
            </a:r>
            <a:r>
              <a:rPr lang="en-US" sz="2600" dirty="0" smtClean="0"/>
              <a:t>climate</a:t>
            </a:r>
          </a:p>
          <a:p>
            <a:pPr>
              <a:spcBef>
                <a:spcPct val="30000"/>
              </a:spcBef>
            </a:pPr>
            <a:r>
              <a:rPr lang="en-US" sz="2600" dirty="0" smtClean="0"/>
              <a:t>The Intergovernmental Panel on Climate Change projects earth’s average temperature will rise up to 6.4</a:t>
            </a:r>
            <a:r>
              <a:rPr lang="en-US" sz="2600" dirty="0" smtClean="0">
                <a:cs typeface="Arial" charset="0"/>
              </a:rPr>
              <a:t>°C</a:t>
            </a:r>
            <a:r>
              <a:rPr lang="en-US" sz="2600" dirty="0" smtClean="0"/>
              <a:t> (11.5</a:t>
            </a:r>
            <a:r>
              <a:rPr lang="en-US" sz="2600" dirty="0" smtClean="0">
                <a:cs typeface="Arial" charset="0"/>
              </a:rPr>
              <a:t>°F</a:t>
            </a:r>
            <a:r>
              <a:rPr lang="en-US" sz="2600" dirty="0" smtClean="0"/>
              <a:t>) during this century </a:t>
            </a:r>
          </a:p>
          <a:p>
            <a:pPr>
              <a:spcBef>
                <a:spcPct val="30000"/>
              </a:spcBef>
            </a:pPr>
            <a:r>
              <a:rPr lang="en-US" sz="2600" dirty="0" smtClean="0"/>
              <a:t>Current trajectory is already outpacing projections </a:t>
            </a:r>
          </a:p>
          <a:p>
            <a:pPr>
              <a:spcBef>
                <a:spcPct val="30000"/>
              </a:spcBef>
            </a:pPr>
            <a:r>
              <a:rPr lang="en-US" sz="2600" dirty="0" smtClean="0"/>
              <a:t>For </a:t>
            </a:r>
            <a:r>
              <a:rPr lang="en-US" sz="2600" dirty="0"/>
              <a:t>every 1°C rise in temperature above the optimum during the growing season, yields of wheat, rice, and corn can be expected to drop </a:t>
            </a:r>
            <a:r>
              <a:rPr lang="en-US" sz="2600" dirty="0" smtClean="0"/>
              <a:t>10%</a:t>
            </a:r>
          </a:p>
          <a:p>
            <a:pPr>
              <a:lnSpc>
                <a:spcPct val="80000"/>
              </a:lnSpc>
              <a:spcBef>
                <a:spcPct val="30000"/>
              </a:spcBef>
            </a:pPr>
            <a:endParaRPr lang="en-US" sz="2400" dirty="0"/>
          </a:p>
          <a:p>
            <a:pPr>
              <a:lnSpc>
                <a:spcPct val="80000"/>
              </a:lnSpc>
              <a:spcBef>
                <a:spcPct val="30000"/>
              </a:spcBef>
            </a:pPr>
            <a:endParaRPr lang="en-US" sz="2400" dirty="0"/>
          </a:p>
          <a:p>
            <a:pPr>
              <a:lnSpc>
                <a:spcPct val="80000"/>
              </a:lnSpc>
              <a:buFontTx/>
              <a:buNone/>
            </a:pPr>
            <a:endParaRPr lang="en-US" sz="2000" i="1" dirty="0" smtClean="0"/>
          </a:p>
        </p:txBody>
      </p:sp>
      <p:sp>
        <p:nvSpPr>
          <p:cNvPr id="196614" name="Line 6"/>
          <p:cNvSpPr>
            <a:spLocks noChangeShapeType="1"/>
          </p:cNvSpPr>
          <p:nvPr/>
        </p:nvSpPr>
        <p:spPr bwMode="auto">
          <a:xfrm>
            <a:off x="594360" y="1069848"/>
            <a:ext cx="854964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dirty="0">
              <a:solidFill>
                <a:srgbClr val="000000"/>
              </a:solidFill>
            </a:endParaRPr>
          </a:p>
        </p:txBody>
      </p:sp>
      <p:sp>
        <p:nvSpPr>
          <p:cNvPr id="196615" name="Text Box 7"/>
          <p:cNvSpPr txBox="1">
            <a:spLocks noChangeArrowheads="1"/>
          </p:cNvSpPr>
          <p:nvPr/>
        </p:nvSpPr>
        <p:spPr bwMode="auto">
          <a:xfrm>
            <a:off x="6650038" y="6491288"/>
            <a:ext cx="24939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sz="900" i="1" dirty="0">
                <a:solidFill>
                  <a:srgbClr val="000000"/>
                </a:solidFill>
              </a:rPr>
              <a:t>Photo Credit: iStockPhoto / </a:t>
            </a:r>
            <a:r>
              <a:rPr lang="en-US" sz="900" i="1" dirty="0" err="1">
                <a:solidFill>
                  <a:srgbClr val="000000"/>
                </a:solidFill>
              </a:rPr>
              <a:t>dra_schwartz</a:t>
            </a:r>
            <a:endParaRPr lang="en-US" sz="900" i="1" dirty="0">
              <a:solidFill>
                <a:srgbClr val="000000"/>
              </a:solidFill>
            </a:endParaRPr>
          </a:p>
        </p:txBody>
      </p:sp>
    </p:spTree>
    <p:extLst>
      <p:ext uri="{BB962C8B-B14F-4D97-AF65-F5344CB8AC3E}">
        <p14:creationId xmlns:p14="http://schemas.microsoft.com/office/powerpoint/2010/main" val="694755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353285"/>
                                        </p:tgtEl>
                                        <p:attrNameLst>
                                          <p:attrName>style.visibility</p:attrName>
                                        </p:attrNameLst>
                                      </p:cBhvr>
                                      <p:to>
                                        <p:strVal val="visible"/>
                                      </p:to>
                                    </p:set>
                                    <p:animEffect transition="in" filter="fade">
                                      <p:cBhvr>
                                        <p:cTn id="7" dur="500"/>
                                        <p:tgtEl>
                                          <p:spTgt spid="353285"/>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5328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8" name="Rectangle 4"/>
          <p:cNvSpPr>
            <a:spLocks noChangeArrowheads="1"/>
          </p:cNvSpPr>
          <p:nvPr/>
        </p:nvSpPr>
        <p:spPr bwMode="auto">
          <a:xfrm>
            <a:off x="182880" y="1295402"/>
            <a:ext cx="8778240" cy="5345664"/>
          </a:xfrm>
          <a:prstGeom prst="rect">
            <a:avLst/>
          </a:prstGeom>
          <a:solidFill>
            <a:schemeClr val="bg1">
              <a:alpha val="8980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dirty="0">
              <a:solidFill>
                <a:srgbClr val="000000"/>
              </a:solidFill>
            </a:endParaRPr>
          </a:p>
        </p:txBody>
      </p:sp>
      <p:sp>
        <p:nvSpPr>
          <p:cNvPr id="2" name="Title 1"/>
          <p:cNvSpPr>
            <a:spLocks noGrp="1"/>
          </p:cNvSpPr>
          <p:nvPr>
            <p:ph type="title"/>
          </p:nvPr>
        </p:nvSpPr>
        <p:spPr/>
        <p:txBody>
          <a:bodyPr/>
          <a:lstStyle/>
          <a:p>
            <a:r>
              <a:rPr lang="en-US" dirty="0" smtClean="0">
                <a:solidFill>
                  <a:schemeClr val="bg1"/>
                </a:solidFill>
              </a:rPr>
              <a:t>No More “Normal”</a:t>
            </a:r>
            <a:endParaRPr lang="en-US" dirty="0">
              <a:solidFill>
                <a:schemeClr val="bg1"/>
              </a:solidFill>
            </a:endParaRPr>
          </a:p>
        </p:txBody>
      </p:sp>
      <p:sp>
        <p:nvSpPr>
          <p:cNvPr id="3" name="Content Placeholder 2"/>
          <p:cNvSpPr>
            <a:spLocks noGrp="1"/>
          </p:cNvSpPr>
          <p:nvPr>
            <p:ph idx="1"/>
          </p:nvPr>
        </p:nvSpPr>
        <p:spPr>
          <a:xfrm>
            <a:off x="457200" y="1371600"/>
            <a:ext cx="8229600" cy="4274403"/>
          </a:xfrm>
          <a:noFill/>
        </p:spPr>
        <p:txBody>
          <a:bodyPr tIns="182880">
            <a:normAutofit fontScale="85000" lnSpcReduction="10000"/>
          </a:bodyPr>
          <a:lstStyle/>
          <a:p>
            <a:r>
              <a:rPr lang="en-US" dirty="0" smtClean="0"/>
              <a:t>In the past, extreme weather events were anomalies and farmers could expect a return to normal conditions by the next harvest</a:t>
            </a:r>
          </a:p>
          <a:p>
            <a:r>
              <a:rPr lang="en-US" dirty="0" smtClean="0"/>
              <a:t>But with rising temperatures and changing climate, there is no normal to return to</a:t>
            </a:r>
          </a:p>
          <a:p>
            <a:r>
              <a:rPr lang="en-US" dirty="0" smtClean="0"/>
              <a:t>The 11,000 year period of relative climate stability in which agriculture developed is over</a:t>
            </a:r>
          </a:p>
          <a:p>
            <a:r>
              <a:rPr lang="en-US" dirty="0" smtClean="0"/>
              <a:t>Increasing world grain stocks to ~110 days of consumption is one way to create a buffer against extreme weather</a:t>
            </a:r>
          </a:p>
          <a:p>
            <a:endParaRPr lang="en-US" dirty="0"/>
          </a:p>
        </p:txBody>
      </p:sp>
      <p:sp>
        <p:nvSpPr>
          <p:cNvPr id="5" name="Text Box 11"/>
          <p:cNvSpPr txBox="1">
            <a:spLocks noChangeArrowheads="1"/>
          </p:cNvSpPr>
          <p:nvPr/>
        </p:nvSpPr>
        <p:spPr bwMode="auto">
          <a:xfrm>
            <a:off x="457200" y="5646003"/>
            <a:ext cx="8229600" cy="830997"/>
          </a:xfrm>
          <a:prstGeom prst="rect">
            <a:avLst/>
          </a:prstGeom>
          <a:noFill/>
          <a:ln>
            <a:noFill/>
          </a:ln>
          <a:effectLst/>
          <a:extLst/>
        </p:spPr>
        <p:txBody>
          <a:bodyPr wrap="square">
            <a:spAutoFit/>
          </a:bodyPr>
          <a:lstStyle/>
          <a:p>
            <a:r>
              <a:rPr lang="en-US" sz="2400" b="1" i="1" dirty="0" smtClean="0">
                <a:solidFill>
                  <a:srgbClr val="000000"/>
                </a:solidFill>
              </a:rPr>
              <a:t>With </a:t>
            </a:r>
            <a:r>
              <a:rPr lang="en-US" sz="2400" b="1" i="1" dirty="0">
                <a:solidFill>
                  <a:srgbClr val="000000"/>
                </a:solidFill>
              </a:rPr>
              <a:t>each passing year, the agricultural system is becoming more out of sync with the climate system.</a:t>
            </a:r>
          </a:p>
        </p:txBody>
      </p:sp>
      <p:sp>
        <p:nvSpPr>
          <p:cNvPr id="6" name="Line 6"/>
          <p:cNvSpPr>
            <a:spLocks noChangeShapeType="1"/>
          </p:cNvSpPr>
          <p:nvPr/>
        </p:nvSpPr>
        <p:spPr bwMode="auto">
          <a:xfrm>
            <a:off x="594360" y="1069848"/>
            <a:ext cx="854964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7" name="Text Box 11"/>
          <p:cNvSpPr txBox="1">
            <a:spLocks noChangeArrowheads="1"/>
          </p:cNvSpPr>
          <p:nvPr/>
        </p:nvSpPr>
        <p:spPr bwMode="auto">
          <a:xfrm>
            <a:off x="7031038" y="6629400"/>
            <a:ext cx="24939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00" i="1" dirty="0">
                <a:solidFill>
                  <a:srgbClr val="FFFFFF"/>
                </a:solidFill>
              </a:rPr>
              <a:t>Photo Credit: USDA/Jack Dykinga</a:t>
            </a:r>
          </a:p>
        </p:txBody>
      </p:sp>
    </p:spTree>
    <p:extLst>
      <p:ext uri="{BB962C8B-B14F-4D97-AF65-F5344CB8AC3E}">
        <p14:creationId xmlns:p14="http://schemas.microsoft.com/office/powerpoint/2010/main" val="398951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20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2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grpId="0" nodeType="withEffect">
                                  <p:stCondLst>
                                    <p:cond delay="20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build="p"/>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0" b="-50000"/>
          </a:stretch>
        </a:blipFill>
        <a:effectLst/>
      </p:bgPr>
    </p:bg>
    <p:spTree>
      <p:nvGrpSpPr>
        <p:cNvPr id="1" name=""/>
        <p:cNvGrpSpPr/>
        <p:nvPr/>
      </p:nvGrpSpPr>
      <p:grpSpPr>
        <a:xfrm>
          <a:off x="0" y="0"/>
          <a:ext cx="0" cy="0"/>
          <a:chOff x="0" y="0"/>
          <a:chExt cx="0" cy="0"/>
        </a:xfrm>
      </p:grpSpPr>
      <p:sp>
        <p:nvSpPr>
          <p:cNvPr id="11" name="Rectangle 4"/>
          <p:cNvSpPr>
            <a:spLocks noChangeArrowheads="1"/>
          </p:cNvSpPr>
          <p:nvPr/>
        </p:nvSpPr>
        <p:spPr bwMode="auto">
          <a:xfrm>
            <a:off x="182880" y="1295402"/>
            <a:ext cx="8778240" cy="5345664"/>
          </a:xfrm>
          <a:prstGeom prst="rect">
            <a:avLst/>
          </a:prstGeom>
          <a:solidFill>
            <a:schemeClr val="bg1">
              <a:alpha val="8980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dirty="0">
              <a:solidFill>
                <a:srgbClr val="000000"/>
              </a:solidFill>
            </a:endParaRPr>
          </a:p>
        </p:txBody>
      </p:sp>
      <p:sp>
        <p:nvSpPr>
          <p:cNvPr id="2" name="Title 1"/>
          <p:cNvSpPr>
            <a:spLocks noGrp="1"/>
          </p:cNvSpPr>
          <p:nvPr>
            <p:ph type="title"/>
          </p:nvPr>
        </p:nvSpPr>
        <p:spPr/>
        <p:txBody>
          <a:bodyPr/>
          <a:lstStyle/>
          <a:p>
            <a:r>
              <a:rPr lang="en-US" dirty="0" smtClean="0">
                <a:solidFill>
                  <a:schemeClr val="bg1"/>
                </a:solidFill>
                <a:latin typeface="Arial" pitchFamily="34" charset="0"/>
                <a:cs typeface="Arial" pitchFamily="34" charset="0"/>
              </a:rPr>
              <a:t>Soybeans Rise to Prominence</a:t>
            </a:r>
            <a:endParaRPr lang="en-US" dirty="0">
              <a:solidFill>
                <a:schemeClr val="bg1"/>
              </a:solidFill>
              <a:latin typeface="Arial" pitchFamily="34" charset="0"/>
              <a:cs typeface="Arial" pitchFamily="34" charset="0"/>
            </a:endParaRPr>
          </a:p>
        </p:txBody>
      </p:sp>
      <p:sp>
        <p:nvSpPr>
          <p:cNvPr id="8" name="Line 6"/>
          <p:cNvSpPr>
            <a:spLocks noChangeShapeType="1"/>
          </p:cNvSpPr>
          <p:nvPr/>
        </p:nvSpPr>
        <p:spPr bwMode="auto">
          <a:xfrm>
            <a:off x="594360" y="1069848"/>
            <a:ext cx="854964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solidFill>
                <a:prstClr val="black"/>
              </a:solidFill>
            </a:endParaRPr>
          </a:p>
        </p:txBody>
      </p:sp>
      <p:sp>
        <p:nvSpPr>
          <p:cNvPr id="10" name="Content Placeholder 2"/>
          <p:cNvSpPr txBox="1">
            <a:spLocks/>
          </p:cNvSpPr>
          <p:nvPr/>
        </p:nvSpPr>
        <p:spPr>
          <a:xfrm>
            <a:off x="4953000" y="1371600"/>
            <a:ext cx="3810000" cy="16400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2000" dirty="0">
              <a:solidFill>
                <a:prstClr val="black"/>
              </a:solidFill>
            </a:endParaRPr>
          </a:p>
        </p:txBody>
      </p:sp>
      <p:sp>
        <p:nvSpPr>
          <p:cNvPr id="12" name="Text Box 8"/>
          <p:cNvSpPr txBox="1">
            <a:spLocks noChangeArrowheads="1"/>
          </p:cNvSpPr>
          <p:nvPr/>
        </p:nvSpPr>
        <p:spPr bwMode="auto">
          <a:xfrm>
            <a:off x="6926263" y="6605588"/>
            <a:ext cx="22177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00" i="1" dirty="0">
                <a:solidFill>
                  <a:prstClr val="white"/>
                </a:solidFill>
              </a:rPr>
              <a:t>Photo Credit: </a:t>
            </a:r>
            <a:r>
              <a:rPr lang="en-US" sz="900" i="1" dirty="0" smtClean="0">
                <a:solidFill>
                  <a:prstClr val="white"/>
                </a:solidFill>
              </a:rPr>
              <a:t>USDA/ Scott Bauer</a:t>
            </a:r>
            <a:endParaRPr lang="en-US" sz="900" i="1" dirty="0">
              <a:solidFill>
                <a:prstClr val="white"/>
              </a:solidFill>
            </a:endParaRPr>
          </a:p>
        </p:txBody>
      </p:sp>
      <p:sp>
        <p:nvSpPr>
          <p:cNvPr id="15" name="Content Placeholder 2"/>
          <p:cNvSpPr txBox="1">
            <a:spLocks/>
          </p:cNvSpPr>
          <p:nvPr/>
        </p:nvSpPr>
        <p:spPr>
          <a:xfrm>
            <a:off x="152400" y="1447800"/>
            <a:ext cx="4191000" cy="5029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2400" dirty="0" smtClean="0">
                <a:solidFill>
                  <a:prstClr val="black"/>
                </a:solidFill>
                <a:latin typeface="Arial" pitchFamily="34" charset="0"/>
                <a:cs typeface="Arial" pitchFamily="34" charset="0"/>
              </a:rPr>
              <a:t>Soybeans </a:t>
            </a:r>
            <a:r>
              <a:rPr lang="en-US" sz="2400" dirty="0">
                <a:solidFill>
                  <a:prstClr val="black"/>
                </a:solidFill>
                <a:latin typeface="Arial" pitchFamily="34" charset="0"/>
                <a:cs typeface="Arial" pitchFamily="34" charset="0"/>
              </a:rPr>
              <a:t>originated in China 3,000 years </a:t>
            </a:r>
            <a:r>
              <a:rPr lang="en-US" sz="2400" dirty="0" smtClean="0">
                <a:solidFill>
                  <a:prstClr val="black"/>
                </a:solidFill>
                <a:latin typeface="Arial" pitchFamily="34" charset="0"/>
                <a:cs typeface="Arial" pitchFamily="34" charset="0"/>
              </a:rPr>
              <a:t>ago</a:t>
            </a:r>
          </a:p>
          <a:p>
            <a:pPr>
              <a:spcAft>
                <a:spcPts val="600"/>
              </a:spcAft>
            </a:pPr>
            <a:r>
              <a:rPr lang="en-US" sz="2400" dirty="0">
                <a:solidFill>
                  <a:prstClr val="black"/>
                </a:solidFill>
                <a:latin typeface="Arial" pitchFamily="34" charset="0"/>
                <a:cs typeface="Arial" pitchFamily="34" charset="0"/>
              </a:rPr>
              <a:t>Since 1930, soybean meal has been mixed into livestock feed as a source of high-quality </a:t>
            </a:r>
            <a:r>
              <a:rPr lang="en-US" sz="2400" dirty="0" smtClean="0">
                <a:solidFill>
                  <a:prstClr val="black"/>
                </a:solidFill>
                <a:latin typeface="Arial" pitchFamily="34" charset="0"/>
                <a:cs typeface="Arial" pitchFamily="34" charset="0"/>
              </a:rPr>
              <a:t>protein</a:t>
            </a:r>
          </a:p>
          <a:p>
            <a:pPr>
              <a:spcAft>
                <a:spcPts val="600"/>
              </a:spcAft>
            </a:pPr>
            <a:r>
              <a:rPr lang="en-US" sz="2400" dirty="0" smtClean="0">
                <a:solidFill>
                  <a:prstClr val="black"/>
                </a:solidFill>
                <a:latin typeface="Arial" pitchFamily="34" charset="0"/>
                <a:cs typeface="Arial" pitchFamily="34" charset="0"/>
              </a:rPr>
              <a:t>Today</a:t>
            </a:r>
            <a:r>
              <a:rPr lang="en-US" sz="2400" dirty="0">
                <a:solidFill>
                  <a:prstClr val="black"/>
                </a:solidFill>
                <a:latin typeface="Arial" pitchFamily="34" charset="0"/>
                <a:cs typeface="Arial" pitchFamily="34" charset="0"/>
              </a:rPr>
              <a:t>, the United States, Brazil, and Argentina combined account for over four fifths </a:t>
            </a:r>
            <a:r>
              <a:rPr lang="en-US" sz="2400" dirty="0" smtClean="0">
                <a:solidFill>
                  <a:prstClr val="black"/>
                </a:solidFill>
                <a:latin typeface="Arial" pitchFamily="34" charset="0"/>
                <a:cs typeface="Arial" pitchFamily="34" charset="0"/>
              </a:rPr>
              <a:t>of the </a:t>
            </a:r>
            <a:r>
              <a:rPr lang="en-US" sz="2400" dirty="0">
                <a:solidFill>
                  <a:prstClr val="black"/>
                </a:solidFill>
                <a:latin typeface="Arial" pitchFamily="34" charset="0"/>
                <a:cs typeface="Arial" pitchFamily="34" charset="0"/>
              </a:rPr>
              <a:t>total world </a:t>
            </a:r>
            <a:r>
              <a:rPr lang="en-US" sz="2400" dirty="0" smtClean="0">
                <a:solidFill>
                  <a:prstClr val="black"/>
                </a:solidFill>
                <a:latin typeface="Arial" pitchFamily="34" charset="0"/>
                <a:cs typeface="Arial" pitchFamily="34" charset="0"/>
              </a:rPr>
              <a:t>production of nearly </a:t>
            </a:r>
            <a:r>
              <a:rPr lang="en-US" sz="2400" dirty="0">
                <a:solidFill>
                  <a:prstClr val="black"/>
                </a:solidFill>
                <a:latin typeface="Arial" pitchFamily="34" charset="0"/>
                <a:cs typeface="Arial" pitchFamily="34" charset="0"/>
              </a:rPr>
              <a:t>250 million </a:t>
            </a:r>
            <a:r>
              <a:rPr lang="en-US" sz="2400" dirty="0" smtClean="0">
                <a:solidFill>
                  <a:prstClr val="black"/>
                </a:solidFill>
                <a:latin typeface="Arial" pitchFamily="34" charset="0"/>
                <a:cs typeface="Arial" pitchFamily="34" charset="0"/>
              </a:rPr>
              <a:t>tons</a:t>
            </a:r>
            <a:endParaRPr lang="en-US" sz="2400" dirty="0">
              <a:solidFill>
                <a:prstClr val="black"/>
              </a:solidFill>
              <a:latin typeface="Arial" pitchFamily="34" charset="0"/>
              <a:cs typeface="Arial" pitchFamily="34" charset="0"/>
            </a:endParaRP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5836" y="1676399"/>
            <a:ext cx="4661790" cy="3931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801819" y="1853077"/>
            <a:ext cx="3896581" cy="338554"/>
          </a:xfrm>
          <a:prstGeom prst="rect">
            <a:avLst/>
          </a:prstGeom>
        </p:spPr>
        <p:txBody>
          <a:bodyPr wrap="none">
            <a:spAutoFit/>
          </a:bodyPr>
          <a:lstStyle/>
          <a:p>
            <a:pPr algn="ctr">
              <a:defRPr sz="1400" b="0" i="0" u="none" strike="noStrike" kern="1200" baseline="0">
                <a:solidFill>
                  <a:sysClr val="windowText" lastClr="000000"/>
                </a:solidFill>
                <a:latin typeface="+mn-lt"/>
                <a:ea typeface="+mn-ea"/>
                <a:cs typeface="+mn-cs"/>
              </a:defRPr>
            </a:pPr>
            <a:r>
              <a:rPr lang="en-US" sz="1600" b="1" dirty="0">
                <a:solidFill>
                  <a:sysClr val="windowText" lastClr="000000"/>
                </a:solidFill>
                <a:latin typeface="Arial" pitchFamily="34" charset="0"/>
                <a:cs typeface="Arial" pitchFamily="34" charset="0"/>
              </a:rPr>
              <a:t>World Soybean Production, 1950-2011</a:t>
            </a:r>
          </a:p>
        </p:txBody>
      </p:sp>
    </p:spTree>
    <p:extLst>
      <p:ext uri="{BB962C8B-B14F-4D97-AF65-F5344CB8AC3E}">
        <p14:creationId xmlns:p14="http://schemas.microsoft.com/office/powerpoint/2010/main" val="135971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nodePh="1">
                                  <p:stCondLst>
                                    <p:cond delay="2000"/>
                                  </p:stCondLst>
                                  <p:endCondLst>
                                    <p:cond evt="begin" delay="0">
                                      <p:tn val="8"/>
                                    </p:cond>
                                  </p:end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20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20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p:bldP spid="15"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0"/>
          </a:stretch>
        </a:blipFill>
        <a:effectLst/>
      </p:bgPr>
    </p:bg>
    <p:spTree>
      <p:nvGrpSpPr>
        <p:cNvPr id="1" name=""/>
        <p:cNvGrpSpPr/>
        <p:nvPr/>
      </p:nvGrpSpPr>
      <p:grpSpPr>
        <a:xfrm>
          <a:off x="0" y="0"/>
          <a:ext cx="0" cy="0"/>
          <a:chOff x="0" y="0"/>
          <a:chExt cx="0" cy="0"/>
        </a:xfrm>
      </p:grpSpPr>
      <p:sp>
        <p:nvSpPr>
          <p:cNvPr id="11" name="Rectangle 4"/>
          <p:cNvSpPr>
            <a:spLocks noChangeArrowheads="1"/>
          </p:cNvSpPr>
          <p:nvPr/>
        </p:nvSpPr>
        <p:spPr bwMode="auto">
          <a:xfrm>
            <a:off x="182880" y="1295402"/>
            <a:ext cx="8778240" cy="5345664"/>
          </a:xfrm>
          <a:prstGeom prst="rect">
            <a:avLst/>
          </a:prstGeom>
          <a:solidFill>
            <a:schemeClr val="bg1">
              <a:alpha val="8980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dirty="0">
              <a:solidFill>
                <a:srgbClr val="000000"/>
              </a:solidFill>
            </a:endParaRPr>
          </a:p>
        </p:txBody>
      </p:sp>
      <p:sp>
        <p:nvSpPr>
          <p:cNvPr id="2" name="Title 1"/>
          <p:cNvSpPr>
            <a:spLocks noGrp="1"/>
          </p:cNvSpPr>
          <p:nvPr>
            <p:ph type="title"/>
          </p:nvPr>
        </p:nvSpPr>
        <p:spPr/>
        <p:txBody>
          <a:bodyPr/>
          <a:lstStyle/>
          <a:p>
            <a:r>
              <a:rPr lang="en-US" dirty="0" smtClean="0">
                <a:solidFill>
                  <a:schemeClr val="bg1"/>
                </a:solidFill>
                <a:latin typeface="Arial" pitchFamily="34" charset="0"/>
                <a:cs typeface="Arial" pitchFamily="34" charset="0"/>
              </a:rPr>
              <a:t>China Dominates Demand</a:t>
            </a:r>
            <a:endParaRPr lang="en-US"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152400" y="1219200"/>
            <a:ext cx="4337321" cy="4495800"/>
          </a:xfrm>
        </p:spPr>
        <p:txBody>
          <a:bodyPr>
            <a:normAutofit fontScale="92500" lnSpcReduction="20000"/>
          </a:bodyPr>
          <a:lstStyle/>
          <a:p>
            <a:pPr marL="0" indent="0">
              <a:buNone/>
            </a:pPr>
            <a:endParaRPr lang="en-US" sz="2000" dirty="0" smtClean="0">
              <a:latin typeface="Arial" pitchFamily="34" charset="0"/>
              <a:cs typeface="Arial" pitchFamily="34" charset="0"/>
            </a:endParaRPr>
          </a:p>
          <a:p>
            <a:r>
              <a:rPr lang="en-US" sz="2600" dirty="0" smtClean="0">
                <a:latin typeface="Arial" pitchFamily="34" charset="0"/>
                <a:cs typeface="Arial" pitchFamily="34" charset="0"/>
              </a:rPr>
              <a:t>In 2008, China surpassed the United States as the leading soybean consumer</a:t>
            </a:r>
          </a:p>
          <a:p>
            <a:endParaRPr lang="en-US" sz="2600" dirty="0">
              <a:latin typeface="Arial" pitchFamily="34" charset="0"/>
              <a:cs typeface="Arial" pitchFamily="34" charset="0"/>
            </a:endParaRPr>
          </a:p>
          <a:p>
            <a:r>
              <a:rPr lang="en-US" sz="2600" dirty="0" smtClean="0">
                <a:latin typeface="Arial" pitchFamily="34" charset="0"/>
                <a:cs typeface="Arial" pitchFamily="34" charset="0"/>
              </a:rPr>
              <a:t>500 </a:t>
            </a:r>
            <a:r>
              <a:rPr lang="en-US" sz="2600" dirty="0">
                <a:latin typeface="Arial" pitchFamily="34" charset="0"/>
                <a:cs typeface="Arial" pitchFamily="34" charset="0"/>
              </a:rPr>
              <a:t>million pigs – half the world total – live in China, eating soybean meal mixed with grain</a:t>
            </a:r>
          </a:p>
          <a:p>
            <a:endParaRPr lang="en-US" sz="2600" dirty="0" smtClean="0">
              <a:latin typeface="Arial" pitchFamily="34" charset="0"/>
              <a:cs typeface="Arial" pitchFamily="34" charset="0"/>
            </a:endParaRPr>
          </a:p>
          <a:p>
            <a:r>
              <a:rPr lang="en-US" sz="2600" dirty="0" smtClean="0">
                <a:latin typeface="Arial" pitchFamily="34" charset="0"/>
                <a:cs typeface="Arial" pitchFamily="34" charset="0"/>
              </a:rPr>
              <a:t>China currently imports 60% of all soybeans traded internationally</a:t>
            </a:r>
          </a:p>
          <a:p>
            <a:pPr marL="0" indent="0">
              <a:buNone/>
            </a:pPr>
            <a:endParaRPr lang="en-US" sz="1800" dirty="0" smtClean="0">
              <a:latin typeface="Arial" pitchFamily="34" charset="0"/>
              <a:cs typeface="Arial" pitchFamily="34" charset="0"/>
            </a:endParaRPr>
          </a:p>
        </p:txBody>
      </p:sp>
      <p:sp>
        <p:nvSpPr>
          <p:cNvPr id="5" name="Line 6"/>
          <p:cNvSpPr>
            <a:spLocks noChangeShapeType="1"/>
          </p:cNvSpPr>
          <p:nvPr/>
        </p:nvSpPr>
        <p:spPr bwMode="auto">
          <a:xfrm>
            <a:off x="594360" y="1069848"/>
            <a:ext cx="854964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solidFill>
                <a:prstClr val="black"/>
              </a:solidFill>
            </a:endParaRPr>
          </a:p>
        </p:txBody>
      </p:sp>
      <p:sp>
        <p:nvSpPr>
          <p:cNvPr id="10" name="Text Box 8"/>
          <p:cNvSpPr txBox="1">
            <a:spLocks noChangeArrowheads="1"/>
          </p:cNvSpPr>
          <p:nvPr/>
        </p:nvSpPr>
        <p:spPr bwMode="auto">
          <a:xfrm>
            <a:off x="6934201" y="6648993"/>
            <a:ext cx="22098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00" i="1" dirty="0">
                <a:solidFill>
                  <a:prstClr val="white"/>
                </a:solidFill>
              </a:rPr>
              <a:t>Photo Credit: </a:t>
            </a:r>
            <a:r>
              <a:rPr lang="en-US" sz="900" i="1" dirty="0" smtClean="0">
                <a:solidFill>
                  <a:prstClr val="white"/>
                </a:solidFill>
              </a:rPr>
              <a:t>USDA/ Keith Weller</a:t>
            </a:r>
            <a:endParaRPr lang="en-US" sz="900" i="1" dirty="0">
              <a:solidFill>
                <a:prstClr val="white"/>
              </a:solidFill>
            </a:endParaRPr>
          </a:p>
        </p:txBody>
      </p:sp>
      <p:sp>
        <p:nvSpPr>
          <p:cNvPr id="4" name="Rectangle 3"/>
          <p:cNvSpPr/>
          <p:nvPr/>
        </p:nvSpPr>
        <p:spPr>
          <a:xfrm>
            <a:off x="190500" y="5715000"/>
            <a:ext cx="8763000" cy="830997"/>
          </a:xfrm>
          <a:prstGeom prst="rect">
            <a:avLst/>
          </a:prstGeom>
        </p:spPr>
        <p:txBody>
          <a:bodyPr wrap="square">
            <a:spAutoFit/>
          </a:bodyPr>
          <a:lstStyle/>
          <a:p>
            <a:r>
              <a:rPr lang="en-US" sz="2400" b="1" i="1" dirty="0">
                <a:solidFill>
                  <a:prstClr val="black"/>
                </a:solidFill>
                <a:latin typeface="Arial" pitchFamily="34" charset="0"/>
                <a:cs typeface="Arial" pitchFamily="34" charset="0"/>
              </a:rPr>
              <a:t>As </a:t>
            </a:r>
            <a:r>
              <a:rPr lang="en-US" sz="2400" b="1" i="1" dirty="0" smtClean="0">
                <a:solidFill>
                  <a:prstClr val="black"/>
                </a:solidFill>
                <a:latin typeface="Arial" pitchFamily="34" charset="0"/>
                <a:cs typeface="Arial" pitchFamily="34" charset="0"/>
              </a:rPr>
              <a:t>China and other developing countries continue </a:t>
            </a:r>
            <a:r>
              <a:rPr lang="en-US" sz="2400" b="1" i="1" dirty="0">
                <a:solidFill>
                  <a:prstClr val="black"/>
                </a:solidFill>
                <a:latin typeface="Arial" pitchFamily="34" charset="0"/>
                <a:cs typeface="Arial" pitchFamily="34" charset="0"/>
              </a:rPr>
              <a:t>to move up the food chain, this demand will only increase.</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3971" y="1706880"/>
            <a:ext cx="4666857" cy="3931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263686" y="1600200"/>
            <a:ext cx="4507427" cy="584775"/>
          </a:xfrm>
          <a:prstGeom prst="rect">
            <a:avLst/>
          </a:prstGeom>
        </p:spPr>
        <p:txBody>
          <a:bodyPr wrap="square">
            <a:spAutoFit/>
          </a:bodyPr>
          <a:lstStyle/>
          <a:p>
            <a:pPr algn="ctr">
              <a:defRPr sz="1400" b="0" i="0" u="none" strike="noStrike" kern="1200" baseline="0">
                <a:solidFill>
                  <a:srgbClr val="000000"/>
                </a:solidFill>
                <a:latin typeface="Arial"/>
                <a:ea typeface="Arial"/>
                <a:cs typeface="Arial"/>
              </a:defRPr>
            </a:pPr>
            <a:r>
              <a:rPr lang="en-US" sz="1600" b="1" dirty="0">
                <a:solidFill>
                  <a:srgbClr val="000000"/>
                </a:solidFill>
                <a:latin typeface="Arial"/>
                <a:ea typeface="Arial"/>
                <a:cs typeface="Arial"/>
              </a:rPr>
              <a:t>Soybean Production, Consumption, and Imports in China, 1964-2011</a:t>
            </a:r>
          </a:p>
        </p:txBody>
      </p:sp>
    </p:spTree>
    <p:extLst>
      <p:ext uri="{BB962C8B-B14F-4D97-AF65-F5344CB8AC3E}">
        <p14:creationId xmlns:p14="http://schemas.microsoft.com/office/powerpoint/2010/main" val="359785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grpId="0" nodeType="withEffect">
                                  <p:stCondLst>
                                    <p:cond delay="200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200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500"/>
                                        <p:tgtEl>
                                          <p:spTgt spid="2050"/>
                                        </p:tgtEl>
                                      </p:cBhvr>
                                    </p:animEffect>
                                  </p:childTnLst>
                                </p:cTn>
                              </p:par>
                              <p:par>
                                <p:cTn id="20" presetID="10" presetClass="entr" presetSubtype="0" fill="hold" grpId="0" nodeType="withEffect">
                                  <p:stCondLst>
                                    <p:cond delay="20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200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build="p"/>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610600" cy="4953000"/>
          </a:xfrm>
        </p:spPr>
        <p:txBody>
          <a:bodyPr>
            <a:normAutofit/>
          </a:bodyPr>
          <a:lstStyle/>
          <a:p>
            <a:r>
              <a:rPr lang="en-US" sz="2400" dirty="0" smtClean="0">
                <a:latin typeface="Arial" pitchFamily="34" charset="0"/>
                <a:cs typeface="Arial" pitchFamily="34" charset="0"/>
              </a:rPr>
              <a:t>2007-08: Grain and soybean prices more than doubled, leading to food </a:t>
            </a:r>
            <a:r>
              <a:rPr lang="en-US" sz="2400" dirty="0">
                <a:latin typeface="Arial" pitchFamily="34" charset="0"/>
                <a:cs typeface="Arial" pitchFamily="34" charset="0"/>
              </a:rPr>
              <a:t>riots and unrest in some 60 countries</a:t>
            </a:r>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Prices eased somewhat with global recession</a:t>
            </a:r>
          </a:p>
          <a:p>
            <a:r>
              <a:rPr lang="en-US" sz="2400" dirty="0" smtClean="0">
                <a:latin typeface="Arial" pitchFamily="34" charset="0"/>
                <a:cs typeface="Arial" pitchFamily="34" charset="0"/>
              </a:rPr>
              <a:t>2010-11: Another price spike helped fuel the Arab Spring</a:t>
            </a:r>
          </a:p>
          <a:p>
            <a:r>
              <a:rPr lang="en-US" sz="2400" dirty="0" smtClean="0">
                <a:latin typeface="Arial" pitchFamily="34" charset="0"/>
                <a:cs typeface="Arial" pitchFamily="34" charset="0"/>
              </a:rPr>
              <a:t>2012: Prices again approaching or setting records</a:t>
            </a:r>
          </a:p>
        </p:txBody>
      </p:sp>
      <p:sp>
        <p:nvSpPr>
          <p:cNvPr id="4" name="Rectangle 2"/>
          <p:cNvSpPr>
            <a:spLocks noGrp="1" noChangeArrowheads="1"/>
          </p:cNvSpPr>
          <p:nvPr>
            <p:ph type="title"/>
          </p:nvPr>
        </p:nvSpPr>
        <p:spPr>
          <a:xfrm>
            <a:off x="457200" y="155448"/>
            <a:ext cx="8229600" cy="1143000"/>
          </a:xfrm>
        </p:spPr>
        <p:txBody>
          <a:bodyPr/>
          <a:lstStyle/>
          <a:p>
            <a:pPr eaLnBrk="1" hangingPunct="1"/>
            <a:r>
              <a:rPr lang="en-US" sz="4000" dirty="0" smtClean="0">
                <a:latin typeface="Arial" pitchFamily="34" charset="0"/>
                <a:cs typeface="Arial" pitchFamily="34" charset="0"/>
              </a:rPr>
              <a:t>An Era of Rising Food Prices</a:t>
            </a:r>
          </a:p>
        </p:txBody>
      </p:sp>
      <p:sp>
        <p:nvSpPr>
          <p:cNvPr id="5" name="Line 11"/>
          <p:cNvSpPr>
            <a:spLocks noChangeShapeType="1"/>
          </p:cNvSpPr>
          <p:nvPr/>
        </p:nvSpPr>
        <p:spPr bwMode="auto">
          <a:xfrm>
            <a:off x="594360" y="1069848"/>
            <a:ext cx="854964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solidFill>
                <a:prstClr val="black"/>
              </a:solidFill>
            </a:endParaRPr>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 b="1"/>
          <a:stretch/>
        </p:blipFill>
        <p:spPr bwMode="auto">
          <a:xfrm>
            <a:off x="533400" y="4576467"/>
            <a:ext cx="2710181" cy="19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9"/>
          <a:stretch/>
        </p:blipFill>
        <p:spPr bwMode="auto">
          <a:xfrm>
            <a:off x="3352800" y="4576467"/>
            <a:ext cx="2600641" cy="19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838200" y="4268690"/>
            <a:ext cx="1905000" cy="307777"/>
          </a:xfrm>
          <a:prstGeom prst="rect">
            <a:avLst/>
          </a:prstGeom>
          <a:noFill/>
        </p:spPr>
        <p:txBody>
          <a:bodyPr wrap="square" rtlCol="0">
            <a:spAutoFit/>
          </a:bodyPr>
          <a:lstStyle/>
          <a:p>
            <a:r>
              <a:rPr lang="en-US" sz="1400" i="1" dirty="0">
                <a:solidFill>
                  <a:prstClr val="black"/>
                </a:solidFill>
                <a:latin typeface="Arial" pitchFamily="34" charset="0"/>
                <a:cs typeface="Arial" pitchFamily="34" charset="0"/>
              </a:rPr>
              <a:t>Corn Futures Prices</a:t>
            </a:r>
          </a:p>
        </p:txBody>
      </p:sp>
      <p:sp>
        <p:nvSpPr>
          <p:cNvPr id="10" name="TextBox 9"/>
          <p:cNvSpPr txBox="1"/>
          <p:nvPr/>
        </p:nvSpPr>
        <p:spPr>
          <a:xfrm>
            <a:off x="3505200" y="4275513"/>
            <a:ext cx="1905000" cy="307777"/>
          </a:xfrm>
          <a:prstGeom prst="rect">
            <a:avLst/>
          </a:prstGeom>
          <a:noFill/>
        </p:spPr>
        <p:txBody>
          <a:bodyPr wrap="square" rtlCol="0">
            <a:spAutoFit/>
          </a:bodyPr>
          <a:lstStyle/>
          <a:p>
            <a:r>
              <a:rPr lang="en-US" sz="1400" i="1" dirty="0" smtClean="0">
                <a:solidFill>
                  <a:prstClr val="black"/>
                </a:solidFill>
                <a:latin typeface="Arial" pitchFamily="34" charset="0"/>
                <a:cs typeface="Arial" pitchFamily="34" charset="0"/>
              </a:rPr>
              <a:t>Wheat </a:t>
            </a:r>
            <a:r>
              <a:rPr lang="en-US" sz="1400" i="1" dirty="0">
                <a:solidFill>
                  <a:prstClr val="black"/>
                </a:solidFill>
                <a:latin typeface="Arial" pitchFamily="34" charset="0"/>
                <a:cs typeface="Arial" pitchFamily="34" charset="0"/>
              </a:rPr>
              <a:t>Futures Prices</a:t>
            </a:r>
          </a:p>
        </p:txBody>
      </p:sp>
      <p:sp>
        <p:nvSpPr>
          <p:cNvPr id="11" name="TextBox 10"/>
          <p:cNvSpPr txBox="1"/>
          <p:nvPr/>
        </p:nvSpPr>
        <p:spPr>
          <a:xfrm>
            <a:off x="6333162" y="4267200"/>
            <a:ext cx="2209800" cy="307777"/>
          </a:xfrm>
          <a:prstGeom prst="rect">
            <a:avLst/>
          </a:prstGeom>
          <a:noFill/>
        </p:spPr>
        <p:txBody>
          <a:bodyPr wrap="square" rtlCol="0">
            <a:spAutoFit/>
          </a:bodyPr>
          <a:lstStyle/>
          <a:p>
            <a:r>
              <a:rPr lang="en-US" sz="1400" i="1" dirty="0" smtClean="0">
                <a:solidFill>
                  <a:prstClr val="black"/>
                </a:solidFill>
                <a:latin typeface="Arial" pitchFamily="34" charset="0"/>
                <a:cs typeface="Arial" pitchFamily="34" charset="0"/>
              </a:rPr>
              <a:t>Soybean </a:t>
            </a:r>
            <a:r>
              <a:rPr lang="en-US" sz="1400" i="1" dirty="0">
                <a:solidFill>
                  <a:prstClr val="black"/>
                </a:solidFill>
                <a:latin typeface="Arial" pitchFamily="34" charset="0"/>
                <a:cs typeface="Arial" pitchFamily="34" charset="0"/>
              </a:rPr>
              <a:t>Futures Prices</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83921" y="4556760"/>
            <a:ext cx="2651961" cy="1920240"/>
          </a:xfrm>
          <a:prstGeom prst="rect">
            <a:avLst/>
          </a:prstGeom>
        </p:spPr>
      </p:pic>
      <p:sp>
        <p:nvSpPr>
          <p:cNvPr id="12" name="TextBox 11"/>
          <p:cNvSpPr txBox="1"/>
          <p:nvPr/>
        </p:nvSpPr>
        <p:spPr>
          <a:xfrm>
            <a:off x="7391400" y="6581001"/>
            <a:ext cx="1600200" cy="230832"/>
          </a:xfrm>
          <a:prstGeom prst="rect">
            <a:avLst/>
          </a:prstGeom>
          <a:noFill/>
        </p:spPr>
        <p:txBody>
          <a:bodyPr wrap="square" rtlCol="0">
            <a:spAutoFit/>
          </a:bodyPr>
          <a:lstStyle/>
          <a:p>
            <a:r>
              <a:rPr lang="en-US" sz="900" i="1" dirty="0">
                <a:solidFill>
                  <a:prstClr val="black"/>
                </a:solidFill>
                <a:latin typeface="Arial" pitchFamily="34" charset="0"/>
                <a:cs typeface="Arial" pitchFamily="34" charset="0"/>
              </a:rPr>
              <a:t>S</a:t>
            </a:r>
            <a:r>
              <a:rPr lang="en-US" sz="900" i="1" dirty="0" smtClean="0">
                <a:solidFill>
                  <a:prstClr val="black"/>
                </a:solidFill>
                <a:latin typeface="Arial" pitchFamily="34" charset="0"/>
                <a:cs typeface="Arial" pitchFamily="34" charset="0"/>
              </a:rPr>
              <a:t>ource: CME Group</a:t>
            </a:r>
            <a:endParaRPr lang="en-US" sz="900" i="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1066262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10" name="Rectangle 4"/>
          <p:cNvSpPr>
            <a:spLocks noChangeArrowheads="1"/>
          </p:cNvSpPr>
          <p:nvPr/>
        </p:nvSpPr>
        <p:spPr bwMode="auto">
          <a:xfrm>
            <a:off x="182880" y="1295402"/>
            <a:ext cx="8778240" cy="5345664"/>
          </a:xfrm>
          <a:prstGeom prst="rect">
            <a:avLst/>
          </a:prstGeom>
          <a:solidFill>
            <a:schemeClr val="bg1">
              <a:alpha val="8980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dirty="0">
              <a:solidFill>
                <a:srgbClr val="000000"/>
              </a:solidFill>
            </a:endParaRPr>
          </a:p>
        </p:txBody>
      </p:sp>
      <p:sp>
        <p:nvSpPr>
          <p:cNvPr id="3" name="Content Placeholder 2"/>
          <p:cNvSpPr>
            <a:spLocks noGrp="1"/>
          </p:cNvSpPr>
          <p:nvPr>
            <p:ph idx="1"/>
          </p:nvPr>
        </p:nvSpPr>
        <p:spPr>
          <a:xfrm>
            <a:off x="304800" y="1295400"/>
            <a:ext cx="4379912" cy="5257800"/>
          </a:xfrm>
        </p:spPr>
        <p:txBody>
          <a:bodyPr>
            <a:normAutofit/>
          </a:bodyPr>
          <a:lstStyle/>
          <a:p>
            <a:r>
              <a:rPr lang="en-US" sz="2400" dirty="0" smtClean="0">
                <a:latin typeface="Arial" pitchFamily="34" charset="0"/>
                <a:cs typeface="Arial" pitchFamily="34" charset="0"/>
              </a:rPr>
              <a:t>Doubling of grain, soybean prices in 2007-08 revealed a new geopolitics of food—every country for itself:</a:t>
            </a:r>
          </a:p>
          <a:p>
            <a:pPr lvl="1"/>
            <a:r>
              <a:rPr lang="en-US" sz="2000" dirty="0" smtClean="0">
                <a:latin typeface="Arial" pitchFamily="34" charset="0"/>
                <a:cs typeface="Arial" pitchFamily="34" charset="0"/>
              </a:rPr>
              <a:t>Russia, Thailand, other grain </a:t>
            </a:r>
            <a:r>
              <a:rPr lang="en-US" sz="2000" dirty="0">
                <a:latin typeface="Arial" pitchFamily="34" charset="0"/>
                <a:cs typeface="Arial" pitchFamily="34" charset="0"/>
              </a:rPr>
              <a:t>exporting countries restricted or banned </a:t>
            </a:r>
            <a:r>
              <a:rPr lang="en-US" sz="2000" dirty="0" smtClean="0">
                <a:latin typeface="Arial" pitchFamily="34" charset="0"/>
                <a:cs typeface="Arial" pitchFamily="34" charset="0"/>
              </a:rPr>
              <a:t>exports</a:t>
            </a:r>
          </a:p>
          <a:p>
            <a:pPr lvl="1"/>
            <a:r>
              <a:rPr lang="en-US" sz="2000" dirty="0" smtClean="0">
                <a:latin typeface="Arial" pitchFamily="34" charset="0"/>
                <a:cs typeface="Arial" pitchFamily="34" charset="0"/>
              </a:rPr>
              <a:t>Some importers turned to buying or leasing tracts of land in other countries on which to grow food</a:t>
            </a:r>
          </a:p>
          <a:p>
            <a:pPr lvl="1"/>
            <a:r>
              <a:rPr lang="en-US" sz="2000" dirty="0" smtClean="0">
                <a:latin typeface="Arial" pitchFamily="34" charset="0"/>
                <a:cs typeface="Arial" pitchFamily="34" charset="0"/>
              </a:rPr>
              <a:t>These land acquisitions, often called “land grabs,” multiplied quickly </a:t>
            </a:r>
          </a:p>
        </p:txBody>
      </p:sp>
      <p:sp>
        <p:nvSpPr>
          <p:cNvPr id="4" name="Rectangle 2"/>
          <p:cNvSpPr>
            <a:spLocks noGrp="1" noChangeArrowheads="1"/>
          </p:cNvSpPr>
          <p:nvPr>
            <p:ph type="title"/>
          </p:nvPr>
        </p:nvSpPr>
        <p:spPr>
          <a:xfrm>
            <a:off x="457200" y="152400"/>
            <a:ext cx="8229600" cy="1143000"/>
          </a:xfrm>
        </p:spPr>
        <p:txBody>
          <a:bodyPr/>
          <a:lstStyle/>
          <a:p>
            <a:pPr eaLnBrk="1" hangingPunct="1"/>
            <a:r>
              <a:rPr lang="en-US" sz="4000" dirty="0" smtClean="0">
                <a:latin typeface="Arial" pitchFamily="34" charset="0"/>
                <a:cs typeface="Arial" pitchFamily="34" charset="0"/>
              </a:rPr>
              <a:t>New Geopolitics of Food Scarcity</a:t>
            </a:r>
          </a:p>
        </p:txBody>
      </p:sp>
      <p:sp>
        <p:nvSpPr>
          <p:cNvPr id="5" name="Line 11"/>
          <p:cNvSpPr>
            <a:spLocks noChangeShapeType="1"/>
          </p:cNvSpPr>
          <p:nvPr/>
        </p:nvSpPr>
        <p:spPr bwMode="auto">
          <a:xfrm>
            <a:off x="594360" y="1069848"/>
            <a:ext cx="854964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solidFill>
                <a:prstClr val="black"/>
              </a:solidFill>
            </a:endParaRPr>
          </a:p>
        </p:txBody>
      </p:sp>
      <p:sp>
        <p:nvSpPr>
          <p:cNvPr id="8" name="Text Box 10"/>
          <p:cNvSpPr txBox="1">
            <a:spLocks noChangeArrowheads="1"/>
          </p:cNvSpPr>
          <p:nvPr/>
        </p:nvSpPr>
        <p:spPr bwMode="auto">
          <a:xfrm>
            <a:off x="4572000" y="1439897"/>
            <a:ext cx="4343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b="1" dirty="0">
                <a:solidFill>
                  <a:srgbClr val="333333"/>
                </a:solidFill>
              </a:rPr>
              <a:t>Large-scale Land Acquisitions by Project Type, </a:t>
            </a:r>
            <a:r>
              <a:rPr lang="en-US" sz="1600" b="1" dirty="0" smtClean="0">
                <a:solidFill>
                  <a:srgbClr val="333333"/>
                </a:solidFill>
              </a:rPr>
              <a:t>October </a:t>
            </a:r>
            <a:r>
              <a:rPr lang="en-US" sz="1600" b="1" dirty="0">
                <a:solidFill>
                  <a:srgbClr val="333333"/>
                </a:solidFill>
              </a:rPr>
              <a:t>2008 – August 2009</a:t>
            </a:r>
          </a:p>
        </p:txBody>
      </p:sp>
      <p:sp>
        <p:nvSpPr>
          <p:cNvPr id="9" name="Text Box 18"/>
          <p:cNvSpPr txBox="1">
            <a:spLocks noChangeArrowheads="1"/>
          </p:cNvSpPr>
          <p:nvPr/>
        </p:nvSpPr>
        <p:spPr bwMode="auto">
          <a:xfrm>
            <a:off x="6650038" y="6627813"/>
            <a:ext cx="249396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sz="900" i="1" dirty="0">
                <a:solidFill>
                  <a:prstClr val="white"/>
                </a:solidFill>
              </a:rPr>
              <a:t>Photo Credit: iStockPhoto / Pawel Gaul</a:t>
            </a:r>
          </a:p>
        </p:txBody>
      </p:sp>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2133" t="22748" r="8184" b="-92"/>
          <a:stretch/>
        </p:blipFill>
        <p:spPr bwMode="auto">
          <a:xfrm>
            <a:off x="4336005" y="2057400"/>
            <a:ext cx="4579395" cy="3749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829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20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2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nodeType="withEffect">
                                  <p:stCondLst>
                                    <p:cond delay="2000"/>
                                  </p:stCondLst>
                                  <p:childTnLst>
                                    <p:set>
                                      <p:cBhvr>
                                        <p:cTn id="21" dur="1" fill="hold">
                                          <p:stCondLst>
                                            <p:cond delay="0"/>
                                          </p:stCondLst>
                                        </p:cTn>
                                        <p:tgtEl>
                                          <p:spTgt spid="2051"/>
                                        </p:tgtEl>
                                        <p:attrNameLst>
                                          <p:attrName>style.visibility</p:attrName>
                                        </p:attrNameLst>
                                      </p:cBhvr>
                                      <p:to>
                                        <p:strVal val="visible"/>
                                      </p:to>
                                    </p:set>
                                    <p:animEffect transition="in" filter="fade">
                                      <p:cBhvr>
                                        <p:cTn id="22" dur="500"/>
                                        <p:tgtEl>
                                          <p:spTgt spid="2051"/>
                                        </p:tgtEl>
                                      </p:cBhvr>
                                    </p:animEffect>
                                  </p:childTnLst>
                                </p:cTn>
                              </p:par>
                              <p:par>
                                <p:cTn id="23" presetID="10" presetClass="entr" presetSubtype="0" fill="hold" grpId="0" nodeType="withEffect">
                                  <p:stCondLst>
                                    <p:cond delay="200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build="p"/>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8" name="Rectangle 4"/>
          <p:cNvSpPr>
            <a:spLocks noChangeArrowheads="1"/>
          </p:cNvSpPr>
          <p:nvPr/>
        </p:nvSpPr>
        <p:spPr bwMode="auto">
          <a:xfrm>
            <a:off x="182880" y="1295402"/>
            <a:ext cx="8778240" cy="5345664"/>
          </a:xfrm>
          <a:prstGeom prst="rect">
            <a:avLst/>
          </a:prstGeom>
          <a:solidFill>
            <a:schemeClr val="bg1">
              <a:alpha val="8980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dirty="0">
              <a:solidFill>
                <a:srgbClr val="000000"/>
              </a:solidFill>
            </a:endParaRPr>
          </a:p>
        </p:txBody>
      </p:sp>
      <p:sp>
        <p:nvSpPr>
          <p:cNvPr id="3" name="Content Placeholder 2"/>
          <p:cNvSpPr>
            <a:spLocks noGrp="1"/>
          </p:cNvSpPr>
          <p:nvPr>
            <p:ph idx="1"/>
          </p:nvPr>
        </p:nvSpPr>
        <p:spPr>
          <a:xfrm>
            <a:off x="457200" y="1295400"/>
            <a:ext cx="8229600" cy="4876800"/>
          </a:xfrm>
          <a:noFill/>
        </p:spPr>
        <p:txBody>
          <a:bodyPr>
            <a:noAutofit/>
          </a:bodyPr>
          <a:lstStyle/>
          <a:p>
            <a:pPr>
              <a:spcAft>
                <a:spcPts val="600"/>
              </a:spcAft>
            </a:pPr>
            <a:r>
              <a:rPr lang="en-US" sz="2400" dirty="0" smtClean="0">
                <a:latin typeface="Arial" pitchFamily="34" charset="0"/>
                <a:cs typeface="Arial" pitchFamily="34" charset="0"/>
              </a:rPr>
              <a:t>Farmers, indigenous people often find out about deals only as they are forced from their land</a:t>
            </a:r>
          </a:p>
          <a:p>
            <a:pPr lvl="1">
              <a:spcAft>
                <a:spcPts val="600"/>
              </a:spcAft>
            </a:pPr>
            <a:r>
              <a:rPr lang="en-US" sz="2200" dirty="0" smtClean="0">
                <a:latin typeface="Arial" pitchFamily="34" charset="0"/>
                <a:cs typeface="Arial" pitchFamily="34" charset="0"/>
              </a:rPr>
              <a:t>By early 2012, </a:t>
            </a:r>
            <a:r>
              <a:rPr lang="en-US" sz="2200" dirty="0">
                <a:latin typeface="Arial" pitchFamily="34" charset="0"/>
                <a:cs typeface="Arial" pitchFamily="34" charset="0"/>
              </a:rPr>
              <a:t>m</a:t>
            </a:r>
            <a:r>
              <a:rPr lang="en-US" sz="2200" dirty="0" smtClean="0">
                <a:latin typeface="Arial" pitchFamily="34" charset="0"/>
                <a:cs typeface="Arial" pitchFamily="34" charset="0"/>
              </a:rPr>
              <a:t>ore than 1 million Ethiopians forcibly relocated by their government</a:t>
            </a:r>
          </a:p>
          <a:p>
            <a:pPr>
              <a:spcAft>
                <a:spcPts val="600"/>
              </a:spcAft>
            </a:pPr>
            <a:r>
              <a:rPr lang="en-US" sz="2400" dirty="0">
                <a:latin typeface="Arial" pitchFamily="34" charset="0"/>
                <a:cs typeface="Arial" pitchFamily="34" charset="0"/>
              </a:rPr>
              <a:t>Informal land rights make it difficult for people to protest</a:t>
            </a:r>
          </a:p>
          <a:p>
            <a:pPr>
              <a:spcAft>
                <a:spcPts val="600"/>
              </a:spcAft>
            </a:pPr>
            <a:r>
              <a:rPr lang="en-US" sz="2400" dirty="0" smtClean="0">
                <a:latin typeface="Arial" pitchFamily="34" charset="0"/>
                <a:cs typeface="Arial" pitchFamily="34" charset="0"/>
              </a:rPr>
              <a:t>Projects using highly-mechanized, industrial agriculture; few jobs for local people</a:t>
            </a:r>
          </a:p>
          <a:p>
            <a:pPr>
              <a:spcAft>
                <a:spcPts val="600"/>
              </a:spcAft>
            </a:pPr>
            <a:r>
              <a:rPr lang="en-US" sz="2400" dirty="0" smtClean="0">
                <a:latin typeface="Arial" pitchFamily="34" charset="0"/>
                <a:cs typeface="Arial" pitchFamily="34" charset="0"/>
              </a:rPr>
              <a:t>Food produced most often shipped to investor’s home country, contributing nothing to the local food supply</a:t>
            </a:r>
          </a:p>
          <a:p>
            <a:pPr>
              <a:spcAft>
                <a:spcPts val="600"/>
              </a:spcAft>
            </a:pPr>
            <a:r>
              <a:rPr lang="en-US" sz="2400" dirty="0" smtClean="0">
                <a:latin typeface="Arial" pitchFamily="34" charset="0"/>
                <a:cs typeface="Arial" pitchFamily="34" charset="0"/>
              </a:rPr>
              <a:t>Land grabs for agriculture are also necessarily water grabs</a:t>
            </a:r>
          </a:p>
        </p:txBody>
      </p:sp>
      <p:sp>
        <p:nvSpPr>
          <p:cNvPr id="4" name="Rectangle 2"/>
          <p:cNvSpPr>
            <a:spLocks noGrp="1" noChangeArrowheads="1"/>
          </p:cNvSpPr>
          <p:nvPr>
            <p:ph type="title"/>
          </p:nvPr>
        </p:nvSpPr>
        <p:spPr>
          <a:xfrm>
            <a:off x="457200" y="155448"/>
            <a:ext cx="8229600" cy="1143000"/>
          </a:xfrm>
        </p:spPr>
        <p:txBody>
          <a:bodyPr>
            <a:normAutofit/>
          </a:bodyPr>
          <a:lstStyle/>
          <a:p>
            <a:pPr eaLnBrk="1" hangingPunct="1"/>
            <a:r>
              <a:rPr lang="en-US" dirty="0" smtClean="0">
                <a:latin typeface="Arial" pitchFamily="34" charset="0"/>
                <a:cs typeface="Arial" pitchFamily="34" charset="0"/>
              </a:rPr>
              <a:t>Ethiopia as Microcosm</a:t>
            </a:r>
          </a:p>
        </p:txBody>
      </p:sp>
      <p:sp>
        <p:nvSpPr>
          <p:cNvPr id="5" name="Line 11"/>
          <p:cNvSpPr>
            <a:spLocks noChangeShapeType="1"/>
          </p:cNvSpPr>
          <p:nvPr/>
        </p:nvSpPr>
        <p:spPr bwMode="auto">
          <a:xfrm>
            <a:off x="594360" y="1069848"/>
            <a:ext cx="854964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solidFill>
                <a:prstClr val="white"/>
              </a:solidFill>
            </a:endParaRPr>
          </a:p>
        </p:txBody>
      </p:sp>
      <p:sp>
        <p:nvSpPr>
          <p:cNvPr id="6" name="Text Box 18"/>
          <p:cNvSpPr txBox="1">
            <a:spLocks noChangeArrowheads="1"/>
          </p:cNvSpPr>
          <p:nvPr/>
        </p:nvSpPr>
        <p:spPr bwMode="auto">
          <a:xfrm>
            <a:off x="6650038" y="6627813"/>
            <a:ext cx="249396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sz="900" i="1" dirty="0">
                <a:solidFill>
                  <a:prstClr val="white"/>
                </a:solidFill>
              </a:rPr>
              <a:t>Photo Credit: iStockPhoto / BanksPhotos</a:t>
            </a:r>
          </a:p>
        </p:txBody>
      </p:sp>
    </p:spTree>
    <p:extLst>
      <p:ext uri="{BB962C8B-B14F-4D97-AF65-F5344CB8AC3E}">
        <p14:creationId xmlns:p14="http://schemas.microsoft.com/office/powerpoint/2010/main" val="406810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200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20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200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200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Rectangle 4"/>
          <p:cNvSpPr>
            <a:spLocks noChangeArrowheads="1"/>
          </p:cNvSpPr>
          <p:nvPr/>
        </p:nvSpPr>
        <p:spPr bwMode="auto">
          <a:xfrm>
            <a:off x="182880" y="5334000"/>
            <a:ext cx="8778240" cy="1307066"/>
          </a:xfrm>
          <a:prstGeom prst="rect">
            <a:avLst/>
          </a:prstGeom>
          <a:solidFill>
            <a:schemeClr val="bg1">
              <a:alpha val="8980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dirty="0">
              <a:solidFill>
                <a:srgbClr val="000000"/>
              </a:solidFill>
            </a:endParaRPr>
          </a:p>
        </p:txBody>
      </p:sp>
      <p:sp>
        <p:nvSpPr>
          <p:cNvPr id="13" name="Rectangle 4"/>
          <p:cNvSpPr>
            <a:spLocks noChangeArrowheads="1"/>
          </p:cNvSpPr>
          <p:nvPr/>
        </p:nvSpPr>
        <p:spPr bwMode="auto">
          <a:xfrm>
            <a:off x="182880" y="1295402"/>
            <a:ext cx="4236720" cy="3962398"/>
          </a:xfrm>
          <a:prstGeom prst="rect">
            <a:avLst/>
          </a:prstGeom>
          <a:solidFill>
            <a:schemeClr val="bg1">
              <a:alpha val="8980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dirty="0">
              <a:solidFill>
                <a:srgbClr val="000000"/>
              </a:solidFill>
            </a:endParaRPr>
          </a:p>
        </p:txBody>
      </p:sp>
      <p:sp>
        <p:nvSpPr>
          <p:cNvPr id="14" name="Rectangle 4"/>
          <p:cNvSpPr>
            <a:spLocks noChangeArrowheads="1"/>
          </p:cNvSpPr>
          <p:nvPr/>
        </p:nvSpPr>
        <p:spPr bwMode="auto">
          <a:xfrm>
            <a:off x="4572000" y="1295402"/>
            <a:ext cx="4389119" cy="3962398"/>
          </a:xfrm>
          <a:prstGeom prst="rect">
            <a:avLst/>
          </a:prstGeom>
          <a:solidFill>
            <a:schemeClr val="bg1">
              <a:alpha val="8980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dirty="0">
              <a:solidFill>
                <a:srgbClr val="000000"/>
              </a:solidFill>
            </a:endParaRPr>
          </a:p>
        </p:txBody>
      </p:sp>
      <p:sp>
        <p:nvSpPr>
          <p:cNvPr id="2" name="Title 1"/>
          <p:cNvSpPr>
            <a:spLocks noGrp="1"/>
          </p:cNvSpPr>
          <p:nvPr>
            <p:ph type="title"/>
          </p:nvPr>
        </p:nvSpPr>
        <p:spPr/>
        <p:txBody>
          <a:bodyPr>
            <a:normAutofit/>
          </a:bodyPr>
          <a:lstStyle/>
          <a:p>
            <a:r>
              <a:rPr lang="en-US" sz="3800" dirty="0" smtClean="0">
                <a:solidFill>
                  <a:schemeClr val="bg1"/>
                </a:solidFill>
                <a:latin typeface="Arial" pitchFamily="34" charset="0"/>
                <a:cs typeface="Arial" pitchFamily="34" charset="0"/>
              </a:rPr>
              <a:t>Toward a More Stable Food System</a:t>
            </a:r>
            <a:endParaRPr lang="en-US" sz="3800" dirty="0">
              <a:solidFill>
                <a:schemeClr val="bg1"/>
              </a:solidFill>
              <a:latin typeface="Arial" pitchFamily="34" charset="0"/>
              <a:cs typeface="Arial" pitchFamily="34" charset="0"/>
            </a:endParaRPr>
          </a:p>
        </p:txBody>
      </p:sp>
      <p:sp>
        <p:nvSpPr>
          <p:cNvPr id="7" name="Text Placeholder 6"/>
          <p:cNvSpPr>
            <a:spLocks noGrp="1"/>
          </p:cNvSpPr>
          <p:nvPr>
            <p:ph type="body" idx="1"/>
          </p:nvPr>
        </p:nvSpPr>
        <p:spPr>
          <a:xfrm>
            <a:off x="457200" y="1524000"/>
            <a:ext cx="4040188" cy="639762"/>
          </a:xfrm>
          <a:noFill/>
        </p:spPr>
        <p:txBody>
          <a:bodyPr/>
          <a:lstStyle/>
          <a:p>
            <a:r>
              <a:rPr lang="en-US" b="0" u="sng" dirty="0" smtClean="0">
                <a:latin typeface="Arial" pitchFamily="34" charset="0"/>
                <a:cs typeface="Arial" pitchFamily="34" charset="0"/>
              </a:rPr>
              <a:t>Demand Side</a:t>
            </a:r>
          </a:p>
        </p:txBody>
      </p:sp>
      <p:sp>
        <p:nvSpPr>
          <p:cNvPr id="3" name="Content Placeholder 2"/>
          <p:cNvSpPr>
            <a:spLocks noGrp="1"/>
          </p:cNvSpPr>
          <p:nvPr>
            <p:ph sz="half" idx="2"/>
          </p:nvPr>
        </p:nvSpPr>
        <p:spPr>
          <a:xfrm>
            <a:off x="457200" y="2121290"/>
            <a:ext cx="4040188" cy="3094038"/>
          </a:xfrm>
          <a:noFill/>
        </p:spPr>
        <p:txBody>
          <a:bodyPr/>
          <a:lstStyle/>
          <a:p>
            <a:r>
              <a:rPr lang="en-US" dirty="0" smtClean="0">
                <a:latin typeface="Arial" pitchFamily="34" charset="0"/>
                <a:cs typeface="Arial" pitchFamily="34" charset="0"/>
              </a:rPr>
              <a:t>Stabilize population</a:t>
            </a:r>
          </a:p>
          <a:p>
            <a:r>
              <a:rPr lang="en-US" dirty="0" smtClean="0">
                <a:latin typeface="Arial" pitchFamily="34" charset="0"/>
                <a:cs typeface="Arial" pitchFamily="34" charset="0"/>
              </a:rPr>
              <a:t>Eradicate poverty</a:t>
            </a:r>
          </a:p>
          <a:p>
            <a:r>
              <a:rPr lang="en-US" dirty="0" smtClean="0">
                <a:latin typeface="Arial" pitchFamily="34" charset="0"/>
                <a:cs typeface="Arial" pitchFamily="34" charset="0"/>
              </a:rPr>
              <a:t>Reduce excessive meat consumption</a:t>
            </a:r>
          </a:p>
          <a:p>
            <a:r>
              <a:rPr lang="en-US" dirty="0" smtClean="0">
                <a:latin typeface="Arial" pitchFamily="34" charset="0"/>
                <a:cs typeface="Arial" pitchFamily="34" charset="0"/>
              </a:rPr>
              <a:t>Eliminate biofuels mandates</a:t>
            </a:r>
            <a:endParaRPr lang="en-US" dirty="0">
              <a:latin typeface="Arial" pitchFamily="34" charset="0"/>
              <a:cs typeface="Arial" pitchFamily="34" charset="0"/>
            </a:endParaRPr>
          </a:p>
        </p:txBody>
      </p:sp>
      <p:sp>
        <p:nvSpPr>
          <p:cNvPr id="8" name="Text Placeholder 7"/>
          <p:cNvSpPr>
            <a:spLocks noGrp="1"/>
          </p:cNvSpPr>
          <p:nvPr>
            <p:ph type="body" sz="quarter" idx="3"/>
          </p:nvPr>
        </p:nvSpPr>
        <p:spPr>
          <a:xfrm>
            <a:off x="4645025" y="1524000"/>
            <a:ext cx="4041775" cy="639762"/>
          </a:xfrm>
          <a:noFill/>
        </p:spPr>
        <p:txBody>
          <a:bodyPr/>
          <a:lstStyle/>
          <a:p>
            <a:r>
              <a:rPr lang="en-US" b="0" u="sng" dirty="0" smtClean="0">
                <a:latin typeface="Arial" pitchFamily="34" charset="0"/>
                <a:cs typeface="Arial" pitchFamily="34" charset="0"/>
              </a:rPr>
              <a:t>Supply Side</a:t>
            </a:r>
          </a:p>
        </p:txBody>
      </p:sp>
      <p:sp>
        <p:nvSpPr>
          <p:cNvPr id="4" name="Content Placeholder 3"/>
          <p:cNvSpPr>
            <a:spLocks noGrp="1"/>
          </p:cNvSpPr>
          <p:nvPr>
            <p:ph sz="quarter" idx="4"/>
          </p:nvPr>
        </p:nvSpPr>
        <p:spPr>
          <a:xfrm>
            <a:off x="4645025" y="2121290"/>
            <a:ext cx="4041775" cy="3136510"/>
          </a:xfrm>
          <a:noFill/>
        </p:spPr>
        <p:txBody>
          <a:bodyPr/>
          <a:lstStyle/>
          <a:p>
            <a:r>
              <a:rPr lang="en-US" dirty="0">
                <a:latin typeface="Arial" pitchFamily="34" charset="0"/>
                <a:cs typeface="Arial" pitchFamily="34" charset="0"/>
              </a:rPr>
              <a:t>Conserve soil</a:t>
            </a:r>
          </a:p>
          <a:p>
            <a:r>
              <a:rPr lang="en-US" dirty="0" smtClean="0">
                <a:latin typeface="Arial" pitchFamily="34" charset="0"/>
                <a:cs typeface="Arial" pitchFamily="34" charset="0"/>
              </a:rPr>
              <a:t>Increase water productivity</a:t>
            </a:r>
          </a:p>
          <a:p>
            <a:r>
              <a:rPr lang="en-US" dirty="0">
                <a:latin typeface="Arial" pitchFamily="34" charset="0"/>
                <a:cs typeface="Arial" pitchFamily="34" charset="0"/>
              </a:rPr>
              <a:t>Fill </a:t>
            </a:r>
            <a:r>
              <a:rPr lang="en-US" dirty="0" smtClean="0">
                <a:latin typeface="Arial" pitchFamily="34" charset="0"/>
                <a:cs typeface="Arial" pitchFamily="34" charset="0"/>
              </a:rPr>
              <a:t>the yield gap</a:t>
            </a:r>
          </a:p>
          <a:p>
            <a:r>
              <a:rPr lang="en-US" dirty="0" smtClean="0">
                <a:latin typeface="Arial" pitchFamily="34" charset="0"/>
                <a:cs typeface="Arial" pitchFamily="34" charset="0"/>
              </a:rPr>
              <a:t>Stabilize climate</a:t>
            </a:r>
          </a:p>
          <a:p>
            <a:pPr marL="0" indent="0">
              <a:buNone/>
            </a:pPr>
            <a:endParaRPr lang="en-US" dirty="0" smtClean="0">
              <a:latin typeface="Arial" pitchFamily="34" charset="0"/>
              <a:cs typeface="Arial" pitchFamily="34" charset="0"/>
            </a:endParaRPr>
          </a:p>
        </p:txBody>
      </p:sp>
      <p:sp>
        <p:nvSpPr>
          <p:cNvPr id="6" name="Text Box 4"/>
          <p:cNvSpPr txBox="1">
            <a:spLocks noChangeArrowheads="1"/>
          </p:cNvSpPr>
          <p:nvPr/>
        </p:nvSpPr>
        <p:spPr bwMode="auto">
          <a:xfrm>
            <a:off x="6954838" y="6629400"/>
            <a:ext cx="249396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00" i="1" dirty="0">
                <a:solidFill>
                  <a:prstClr val="white"/>
                </a:solidFill>
              </a:rPr>
              <a:t>Photo Credit: iStockPhoto / Niko Vujevic</a:t>
            </a:r>
          </a:p>
        </p:txBody>
      </p:sp>
      <p:sp>
        <p:nvSpPr>
          <p:cNvPr id="10" name="Rectangle 9"/>
          <p:cNvSpPr/>
          <p:nvPr/>
        </p:nvSpPr>
        <p:spPr>
          <a:xfrm>
            <a:off x="466725" y="5569803"/>
            <a:ext cx="8210550" cy="830997"/>
          </a:xfrm>
          <a:prstGeom prst="rect">
            <a:avLst/>
          </a:prstGeom>
          <a:noFill/>
        </p:spPr>
        <p:txBody>
          <a:bodyPr wrap="square">
            <a:spAutoFit/>
          </a:bodyPr>
          <a:lstStyle/>
          <a:p>
            <a:r>
              <a:rPr lang="en-US" sz="2400" b="1" i="1" dirty="0">
                <a:solidFill>
                  <a:prstClr val="black"/>
                </a:solidFill>
              </a:rPr>
              <a:t>If we </a:t>
            </a:r>
            <a:r>
              <a:rPr lang="en-US" sz="2400" b="1" i="1" dirty="0" smtClean="0">
                <a:solidFill>
                  <a:prstClr val="black"/>
                </a:solidFill>
              </a:rPr>
              <a:t>tackle </a:t>
            </a:r>
            <a:r>
              <a:rPr lang="en-US" sz="2400" b="1" i="1" dirty="0">
                <a:solidFill>
                  <a:prstClr val="black"/>
                </a:solidFill>
              </a:rPr>
              <a:t>both sides of the food </a:t>
            </a:r>
            <a:r>
              <a:rPr lang="en-US" sz="2400" b="1" i="1" dirty="0" smtClean="0">
                <a:solidFill>
                  <a:prstClr val="black"/>
                </a:solidFill>
              </a:rPr>
              <a:t>equation, </a:t>
            </a:r>
            <a:r>
              <a:rPr lang="en-US" sz="2400" b="1" i="1" dirty="0">
                <a:solidFill>
                  <a:prstClr val="black"/>
                </a:solidFill>
              </a:rPr>
              <a:t>we can rebuild world grain </a:t>
            </a:r>
            <a:r>
              <a:rPr lang="en-US" sz="2400" b="1" i="1" dirty="0" smtClean="0">
                <a:solidFill>
                  <a:prstClr val="black"/>
                </a:solidFill>
              </a:rPr>
              <a:t>stocks, improving </a:t>
            </a:r>
            <a:r>
              <a:rPr lang="en-US" sz="2400" b="1" i="1" dirty="0">
                <a:solidFill>
                  <a:prstClr val="black"/>
                </a:solidFill>
              </a:rPr>
              <a:t>food security.</a:t>
            </a:r>
          </a:p>
        </p:txBody>
      </p:sp>
      <p:sp>
        <p:nvSpPr>
          <p:cNvPr id="12" name="Line 6"/>
          <p:cNvSpPr>
            <a:spLocks noChangeShapeType="1"/>
          </p:cNvSpPr>
          <p:nvPr/>
        </p:nvSpPr>
        <p:spPr bwMode="auto">
          <a:xfrm>
            <a:off x="594360" y="1069848"/>
            <a:ext cx="854964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solidFill>
                <a:prstClr val="black"/>
              </a:solidFill>
            </a:endParaRPr>
          </a:p>
        </p:txBody>
      </p:sp>
    </p:spTree>
    <p:extLst>
      <p:ext uri="{BB962C8B-B14F-4D97-AF65-F5344CB8AC3E}">
        <p14:creationId xmlns:p14="http://schemas.microsoft.com/office/powerpoint/2010/main" val="2523193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20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2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grpId="0" nodeType="withEffect">
                                  <p:stCondLst>
                                    <p:cond delay="20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200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500"/>
                                        <p:tgtEl>
                                          <p:spTgt spid="4">
                                            <p:txEl>
                                              <p:pRg st="0" end="0"/>
                                            </p:txEl>
                                          </p:spTgt>
                                        </p:tgtEl>
                                      </p:cBhvr>
                                    </p:animEffect>
                                  </p:childTnLst>
                                </p:cTn>
                              </p:par>
                              <p:par>
                                <p:cTn id="26" presetID="10" presetClass="entr" presetSubtype="0" fill="hold" grpId="0" nodeType="withEffect">
                                  <p:stCondLst>
                                    <p:cond delay="200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500"/>
                                        <p:tgtEl>
                                          <p:spTgt spid="4">
                                            <p:txEl>
                                              <p:pRg st="1" end="1"/>
                                            </p:txEl>
                                          </p:spTgt>
                                        </p:tgtEl>
                                      </p:cBhvr>
                                    </p:animEffect>
                                  </p:childTnLst>
                                </p:cTn>
                              </p:par>
                              <p:par>
                                <p:cTn id="29" presetID="10" presetClass="entr" presetSubtype="0" fill="hold" grpId="0" nodeType="withEffect">
                                  <p:stCondLst>
                                    <p:cond delay="200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fade">
                                      <p:cBhvr>
                                        <p:cTn id="31" dur="500"/>
                                        <p:tgtEl>
                                          <p:spTgt spid="4">
                                            <p:txEl>
                                              <p:pRg st="2" end="2"/>
                                            </p:txEl>
                                          </p:spTgt>
                                        </p:tgtEl>
                                      </p:cBhvr>
                                    </p:animEffect>
                                  </p:childTnLst>
                                </p:cTn>
                              </p:par>
                              <p:par>
                                <p:cTn id="32" presetID="10" presetClass="entr" presetSubtype="0" fill="hold" grpId="0" nodeType="withEffect">
                                  <p:stCondLst>
                                    <p:cond delay="2000"/>
                                  </p:stCondLst>
                                  <p:childTnLst>
                                    <p:set>
                                      <p:cBhvr>
                                        <p:cTn id="33" dur="1" fill="hold">
                                          <p:stCondLst>
                                            <p:cond delay="0"/>
                                          </p:stCondLst>
                                        </p:cTn>
                                        <p:tgtEl>
                                          <p:spTgt spid="4">
                                            <p:txEl>
                                              <p:pRg st="3" end="3"/>
                                            </p:txEl>
                                          </p:spTgt>
                                        </p:tgtEl>
                                        <p:attrNameLst>
                                          <p:attrName>style.visibility</p:attrName>
                                        </p:attrNameLst>
                                      </p:cBhvr>
                                      <p:to>
                                        <p:strVal val="visible"/>
                                      </p:to>
                                    </p:set>
                                    <p:animEffect transition="in" filter="fade">
                                      <p:cBhvr>
                                        <p:cTn id="34" dur="500"/>
                                        <p:tgtEl>
                                          <p:spTgt spid="4">
                                            <p:txEl>
                                              <p:pRg st="3" end="3"/>
                                            </p:txEl>
                                          </p:spTgt>
                                        </p:tgtEl>
                                      </p:cBhvr>
                                    </p:animEffect>
                                  </p:childTnLst>
                                </p:cTn>
                              </p:par>
                              <p:par>
                                <p:cTn id="35" presetID="10" presetClass="entr" presetSubtype="0" fill="hold" grpId="0" nodeType="withEffect">
                                  <p:stCondLst>
                                    <p:cond delay="200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fade">
                                      <p:cBhvr>
                                        <p:cTn id="37" dur="500"/>
                                        <p:tgtEl>
                                          <p:spTgt spid="8">
                                            <p:txEl>
                                              <p:pRg st="0" end="0"/>
                                            </p:txEl>
                                          </p:spTgt>
                                        </p:tgtEl>
                                      </p:cBhvr>
                                    </p:animEffect>
                                  </p:childTnLst>
                                </p:cTn>
                              </p:par>
                              <p:par>
                                <p:cTn id="38" presetID="10" presetClass="entr" presetSubtype="0" fill="hold" grpId="0" nodeType="withEffect">
                                  <p:stCondLst>
                                    <p:cond delay="200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0" presetClass="entr" presetSubtype="0" fill="hold" grpId="0" nodeType="withEffect">
                                  <p:stCondLst>
                                    <p:cond delay="200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par>
                                <p:cTn id="44" presetID="10" presetClass="entr" presetSubtype="0" fill="hold" grpId="0" nodeType="withEffect">
                                  <p:stCondLst>
                                    <p:cond delay="200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P spid="14" grpId="0" animBg="1"/>
      <p:bldP spid="7" grpId="0" build="p"/>
      <p:bldP spid="3" grpId="0" build="p"/>
      <p:bldP spid="8" grpId="0" build="p"/>
      <p:bldP spid="4"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10275" name="Rectangle 3"/>
          <p:cNvSpPr>
            <a:spLocks noGrp="1" noChangeArrowheads="1"/>
          </p:cNvSpPr>
          <p:nvPr>
            <p:ph type="title" idx="4294967295"/>
          </p:nvPr>
        </p:nvSpPr>
        <p:spPr>
          <a:xfrm>
            <a:off x="457200" y="155448"/>
            <a:ext cx="8229600" cy="1143000"/>
          </a:xfrm>
        </p:spPr>
        <p:txBody>
          <a:bodyPr>
            <a:normAutofit/>
          </a:bodyPr>
          <a:lstStyle/>
          <a:p>
            <a:r>
              <a:rPr lang="en-US" dirty="0" smtClean="0">
                <a:solidFill>
                  <a:schemeClr val="bg1"/>
                </a:solidFill>
                <a:latin typeface="Arial" pitchFamily="34" charset="0"/>
                <a:cs typeface="Arial" pitchFamily="34" charset="0"/>
              </a:rPr>
              <a:t>Redefining Security</a:t>
            </a:r>
          </a:p>
        </p:txBody>
      </p:sp>
      <p:sp>
        <p:nvSpPr>
          <p:cNvPr id="310276" name="Line 6"/>
          <p:cNvSpPr>
            <a:spLocks noChangeShapeType="1"/>
          </p:cNvSpPr>
          <p:nvPr/>
        </p:nvSpPr>
        <p:spPr bwMode="auto">
          <a:xfrm>
            <a:off x="594360" y="1069848"/>
            <a:ext cx="854964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solidFill>
                <a:prstClr val="black"/>
              </a:solidFill>
            </a:endParaRPr>
          </a:p>
        </p:txBody>
      </p:sp>
      <p:sp>
        <p:nvSpPr>
          <p:cNvPr id="11" name="Rectangle 4"/>
          <p:cNvSpPr>
            <a:spLocks noChangeArrowheads="1"/>
          </p:cNvSpPr>
          <p:nvPr/>
        </p:nvSpPr>
        <p:spPr bwMode="auto">
          <a:xfrm>
            <a:off x="182880" y="1295402"/>
            <a:ext cx="8778240" cy="4648198"/>
          </a:xfrm>
          <a:prstGeom prst="rect">
            <a:avLst/>
          </a:prstGeom>
          <a:solidFill>
            <a:schemeClr val="bg1">
              <a:alpha val="8980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dirty="0">
              <a:solidFill>
                <a:srgbClr val="000000"/>
              </a:solidFill>
            </a:endParaRPr>
          </a:p>
        </p:txBody>
      </p:sp>
      <p:sp>
        <p:nvSpPr>
          <p:cNvPr id="7" name="Rectangle 5"/>
          <p:cNvSpPr txBox="1">
            <a:spLocks noChangeArrowheads="1"/>
          </p:cNvSpPr>
          <p:nvPr/>
        </p:nvSpPr>
        <p:spPr>
          <a:xfrm>
            <a:off x="617538" y="1600200"/>
            <a:ext cx="7874000" cy="4648200"/>
          </a:xfrm>
          <a:prstGeom prst="rect">
            <a:avLst/>
          </a:prstGeom>
          <a:noFill/>
        </p:spPr>
        <p:txBody>
          <a:bodyPr tIns="182880">
            <a:norm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30000"/>
              </a:spcBef>
              <a:spcAft>
                <a:spcPts val="600"/>
              </a:spcAft>
              <a:buFont typeface="Arial" charset="0"/>
              <a:buChar char="•"/>
            </a:pPr>
            <a:r>
              <a:rPr lang="en-US" sz="2800" dirty="0" smtClean="0">
                <a:solidFill>
                  <a:prstClr val="black"/>
                </a:solidFill>
                <a:latin typeface="Arial" pitchFamily="34" charset="0"/>
                <a:cs typeface="Arial" pitchFamily="34" charset="0"/>
              </a:rPr>
              <a:t>Historically, security has been </a:t>
            </a:r>
            <a:r>
              <a:rPr lang="en-US" sz="2800" dirty="0">
                <a:solidFill>
                  <a:prstClr val="black"/>
                </a:solidFill>
                <a:latin typeface="Arial" pitchFamily="34" charset="0"/>
                <a:cs typeface="Arial" pitchFamily="34" charset="0"/>
              </a:rPr>
              <a:t>defined mostly in military </a:t>
            </a:r>
            <a:r>
              <a:rPr lang="en-US" sz="2800" dirty="0" smtClean="0">
                <a:solidFill>
                  <a:prstClr val="black"/>
                </a:solidFill>
                <a:latin typeface="Arial" pitchFamily="34" charset="0"/>
                <a:cs typeface="Arial" pitchFamily="34" charset="0"/>
              </a:rPr>
              <a:t>terms</a:t>
            </a:r>
            <a:endParaRPr lang="en-US" sz="2800" dirty="0">
              <a:solidFill>
                <a:prstClr val="black"/>
              </a:solidFill>
              <a:latin typeface="Arial" pitchFamily="34" charset="0"/>
              <a:cs typeface="Arial" pitchFamily="34" charset="0"/>
            </a:endParaRPr>
          </a:p>
          <a:p>
            <a:pPr eaLnBrk="1" hangingPunct="1">
              <a:lnSpc>
                <a:spcPct val="80000"/>
              </a:lnSpc>
              <a:spcBef>
                <a:spcPct val="30000"/>
              </a:spcBef>
              <a:spcAft>
                <a:spcPts val="1200"/>
              </a:spcAft>
              <a:buFont typeface="Arial" charset="0"/>
              <a:buChar char="•"/>
            </a:pPr>
            <a:r>
              <a:rPr lang="en-US" sz="2800" dirty="0" smtClean="0">
                <a:solidFill>
                  <a:prstClr val="black"/>
                </a:solidFill>
                <a:latin typeface="Arial" pitchFamily="34" charset="0"/>
                <a:cs typeface="Arial" pitchFamily="34" charset="0"/>
              </a:rPr>
              <a:t>But today climate </a:t>
            </a:r>
            <a:r>
              <a:rPr lang="en-US" sz="2800" dirty="0">
                <a:solidFill>
                  <a:prstClr val="black"/>
                </a:solidFill>
                <a:latin typeface="Arial" pitchFamily="34" charset="0"/>
                <a:cs typeface="Arial" pitchFamily="34" charset="0"/>
              </a:rPr>
              <a:t>volatility, emerging water shortages, spreading hunger, and failing </a:t>
            </a:r>
            <a:r>
              <a:rPr lang="en-US" sz="2800" dirty="0" smtClean="0">
                <a:solidFill>
                  <a:prstClr val="black"/>
                </a:solidFill>
                <a:latin typeface="Arial" pitchFamily="34" charset="0"/>
                <a:cs typeface="Arial" pitchFamily="34" charset="0"/>
              </a:rPr>
              <a:t>states </a:t>
            </a:r>
            <a:r>
              <a:rPr lang="en-US" sz="2800" dirty="0">
                <a:solidFill>
                  <a:prstClr val="black"/>
                </a:solidFill>
                <a:latin typeface="Arial" pitchFamily="34" charset="0"/>
                <a:cs typeface="Arial" pitchFamily="34" charset="0"/>
              </a:rPr>
              <a:t>are the new threats to </a:t>
            </a:r>
            <a:r>
              <a:rPr lang="en-US" sz="2800" dirty="0" smtClean="0">
                <a:solidFill>
                  <a:prstClr val="black"/>
                </a:solidFill>
                <a:latin typeface="Arial" pitchFamily="34" charset="0"/>
                <a:cs typeface="Arial" pitchFamily="34" charset="0"/>
              </a:rPr>
              <a:t>survival</a:t>
            </a:r>
          </a:p>
          <a:p>
            <a:pPr eaLnBrk="1" hangingPunct="1">
              <a:lnSpc>
                <a:spcPct val="80000"/>
              </a:lnSpc>
              <a:spcBef>
                <a:spcPct val="30000"/>
              </a:spcBef>
              <a:spcAft>
                <a:spcPts val="600"/>
              </a:spcAft>
              <a:buFont typeface="Arial" charset="0"/>
              <a:buChar char="•"/>
            </a:pPr>
            <a:r>
              <a:rPr lang="en-US" sz="2800" dirty="0" smtClean="0">
                <a:solidFill>
                  <a:prstClr val="black"/>
                </a:solidFill>
                <a:latin typeface="Arial" pitchFamily="34" charset="0"/>
                <a:cs typeface="Arial" pitchFamily="34" charset="0"/>
              </a:rPr>
              <a:t>Food security is not just in the hands of agricultural departments</a:t>
            </a:r>
            <a:endParaRPr lang="en-US" sz="2800" dirty="0">
              <a:solidFill>
                <a:prstClr val="black"/>
              </a:solidFill>
              <a:latin typeface="Arial" pitchFamily="34" charset="0"/>
              <a:cs typeface="Arial" pitchFamily="34" charset="0"/>
            </a:endParaRPr>
          </a:p>
          <a:p>
            <a:pPr eaLnBrk="1" hangingPunct="1">
              <a:lnSpc>
                <a:spcPct val="80000"/>
              </a:lnSpc>
              <a:spcBef>
                <a:spcPct val="30000"/>
              </a:spcBef>
              <a:spcAft>
                <a:spcPts val="600"/>
              </a:spcAft>
              <a:buFont typeface="Arial" charset="0"/>
              <a:buChar char="•"/>
            </a:pPr>
            <a:r>
              <a:rPr lang="en-US" sz="2800" dirty="0">
                <a:solidFill>
                  <a:prstClr val="black"/>
                </a:solidFill>
                <a:latin typeface="Arial" pitchFamily="34" charset="0"/>
                <a:cs typeface="Arial" pitchFamily="34" charset="0"/>
              </a:rPr>
              <a:t>The challenge is to reorder fiscal priorities to match these new dangers</a:t>
            </a:r>
          </a:p>
        </p:txBody>
      </p:sp>
      <p:sp>
        <p:nvSpPr>
          <p:cNvPr id="10" name="Text Box 10"/>
          <p:cNvSpPr txBox="1">
            <a:spLocks noChangeArrowheads="1"/>
          </p:cNvSpPr>
          <p:nvPr/>
        </p:nvSpPr>
        <p:spPr bwMode="auto">
          <a:xfrm>
            <a:off x="6926263" y="6605588"/>
            <a:ext cx="22177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00" i="1" dirty="0">
                <a:solidFill>
                  <a:prstClr val="white"/>
                </a:solidFill>
              </a:rPr>
              <a:t>Photo Credit: Yann Arthus-Bertrand</a:t>
            </a:r>
          </a:p>
        </p:txBody>
      </p:sp>
    </p:spTree>
    <p:extLst>
      <p:ext uri="{BB962C8B-B14F-4D97-AF65-F5344CB8AC3E}">
        <p14:creationId xmlns:p14="http://schemas.microsoft.com/office/powerpoint/2010/main" val="36954303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To learn more about the global food </a:t>
            </a:r>
            <a:r>
              <a:rPr lang="en-US" dirty="0"/>
              <a:t>s</a:t>
            </a:r>
            <a:r>
              <a:rPr lang="en-US" dirty="0" smtClean="0"/>
              <a:t>ituation…</a:t>
            </a:r>
            <a:endParaRPr lang="en-US" dirty="0"/>
          </a:p>
        </p:txBody>
      </p:sp>
      <p:sp>
        <p:nvSpPr>
          <p:cNvPr id="388098" name="Rectangle 2"/>
          <p:cNvSpPr>
            <a:spLocks noGrp="1" noChangeArrowheads="1"/>
          </p:cNvSpPr>
          <p:nvPr>
            <p:ph type="body" sz="half" idx="4294967295"/>
          </p:nvPr>
        </p:nvSpPr>
        <p:spPr>
          <a:xfrm>
            <a:off x="4724400" y="1732417"/>
            <a:ext cx="4038600" cy="3581400"/>
          </a:xfrm>
        </p:spPr>
        <p:txBody>
          <a:bodyPr/>
          <a:lstStyle/>
          <a:p>
            <a:pPr algn="ctr">
              <a:buFontTx/>
              <a:buNone/>
            </a:pPr>
            <a:r>
              <a:rPr lang="en-US" sz="2400" dirty="0" smtClean="0">
                <a:cs typeface="Arial" charset="0"/>
              </a:rPr>
              <a:t>read </a:t>
            </a:r>
            <a:r>
              <a:rPr lang="en-US" sz="2400" i="1" dirty="0" smtClean="0">
                <a:cs typeface="Arial" charset="0"/>
              </a:rPr>
              <a:t>Full Planet, Empty</a:t>
            </a:r>
          </a:p>
          <a:p>
            <a:pPr algn="ctr">
              <a:buFontTx/>
              <a:buNone/>
            </a:pPr>
            <a:r>
              <a:rPr lang="en-US" sz="2400" i="1" dirty="0" smtClean="0">
                <a:cs typeface="Arial" charset="0"/>
              </a:rPr>
              <a:t>Plates: The New Geopolitics</a:t>
            </a:r>
          </a:p>
          <a:p>
            <a:pPr algn="ctr">
              <a:buFontTx/>
              <a:buNone/>
            </a:pPr>
            <a:r>
              <a:rPr lang="en-US" sz="2400" i="1" dirty="0" smtClean="0">
                <a:cs typeface="Arial" charset="0"/>
              </a:rPr>
              <a:t>of Food </a:t>
            </a:r>
            <a:r>
              <a:rPr lang="en-US" sz="2400" i="1" dirty="0" smtClean="0">
                <a:cs typeface="Arial" charset="0"/>
              </a:rPr>
              <a:t>Scarcity </a:t>
            </a:r>
            <a:r>
              <a:rPr lang="en-US" sz="2400" dirty="0" smtClean="0">
                <a:cs typeface="Arial" charset="0"/>
              </a:rPr>
              <a:t>by </a:t>
            </a:r>
          </a:p>
          <a:p>
            <a:pPr algn="ctr">
              <a:buFontTx/>
              <a:buNone/>
            </a:pPr>
            <a:r>
              <a:rPr lang="en-US" sz="2400" dirty="0" smtClean="0">
                <a:cs typeface="Arial" charset="0"/>
              </a:rPr>
              <a:t>Lester</a:t>
            </a:r>
            <a:r>
              <a:rPr lang="en-US" sz="2400" dirty="0">
                <a:cs typeface="Arial" charset="0"/>
              </a:rPr>
              <a:t> </a:t>
            </a:r>
            <a:r>
              <a:rPr lang="en-US" sz="2400" dirty="0" smtClean="0">
                <a:cs typeface="Arial" charset="0"/>
              </a:rPr>
              <a:t>R. Brown. The book and supporting data sets are available at </a:t>
            </a:r>
          </a:p>
          <a:p>
            <a:pPr algn="ctr">
              <a:buFontTx/>
              <a:buNone/>
            </a:pPr>
            <a:r>
              <a:rPr lang="en-US" sz="2400" dirty="0" smtClean="0">
                <a:solidFill>
                  <a:srgbClr val="4984F9"/>
                </a:solidFill>
                <a:cs typeface="Arial" charset="0"/>
                <a:hlinkClick r:id="rId3"/>
              </a:rPr>
              <a:t>www.earth-policy.org</a:t>
            </a:r>
            <a:endParaRPr lang="en-US" sz="2400" dirty="0" smtClean="0">
              <a:solidFill>
                <a:srgbClr val="4984F9"/>
              </a:solidFill>
              <a:cs typeface="Arial" charset="0"/>
            </a:endParaRPr>
          </a:p>
          <a:p>
            <a:endParaRPr lang="en-US" sz="2800" dirty="0" smtClean="0">
              <a:solidFill>
                <a:srgbClr val="6093FA"/>
              </a:solidFill>
              <a:cs typeface="Arial" charset="0"/>
            </a:endParaRPr>
          </a:p>
        </p:txBody>
      </p:sp>
      <p:pic>
        <p:nvPicPr>
          <p:cNvPr id="38809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08613" y="5335588"/>
            <a:ext cx="27178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8100"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72810" y="1508760"/>
            <a:ext cx="3413760" cy="5120640"/>
          </a:xfrm>
          <a:prstGeom prst="rect">
            <a:avLst/>
          </a:prstGeom>
          <a:noFill/>
          <a:effectLst>
            <a:outerShdw blurRad="50800" dist="635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3988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6435" name="Rectangle 4"/>
          <p:cNvSpPr>
            <a:spLocks noChangeArrowheads="1"/>
          </p:cNvSpPr>
          <p:nvPr/>
        </p:nvSpPr>
        <p:spPr bwMode="auto">
          <a:xfrm>
            <a:off x="182880" y="1295402"/>
            <a:ext cx="8778240" cy="5345664"/>
          </a:xfrm>
          <a:prstGeom prst="rect">
            <a:avLst/>
          </a:prstGeom>
          <a:solidFill>
            <a:schemeClr val="bg1">
              <a:alpha val="8980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dirty="0">
              <a:solidFill>
                <a:srgbClr val="000000"/>
              </a:solidFill>
            </a:endParaRPr>
          </a:p>
        </p:txBody>
      </p:sp>
      <p:sp>
        <p:nvSpPr>
          <p:cNvPr id="146436" name="Rectangle 2"/>
          <p:cNvSpPr>
            <a:spLocks noGrp="1" noChangeArrowheads="1"/>
          </p:cNvSpPr>
          <p:nvPr>
            <p:ph type="title" idx="4294967295"/>
          </p:nvPr>
        </p:nvSpPr>
        <p:spPr>
          <a:xfrm>
            <a:off x="457200" y="155448"/>
            <a:ext cx="8229600" cy="1143000"/>
          </a:xfrm>
        </p:spPr>
        <p:txBody>
          <a:bodyPr anchor="ctr" anchorCtr="0"/>
          <a:lstStyle/>
          <a:p>
            <a:pPr eaLnBrk="1" hangingPunct="1">
              <a:lnSpc>
                <a:spcPct val="80000"/>
              </a:lnSpc>
            </a:pPr>
            <a:r>
              <a:rPr lang="en-US" sz="4000" dirty="0" smtClean="0">
                <a:solidFill>
                  <a:schemeClr val="bg1"/>
                </a:solidFill>
              </a:rPr>
              <a:t>Precarious Global Food Situation</a:t>
            </a:r>
          </a:p>
        </p:txBody>
      </p:sp>
      <p:sp>
        <p:nvSpPr>
          <p:cNvPr id="146437" name="Line 4"/>
          <p:cNvSpPr>
            <a:spLocks noChangeShapeType="1"/>
          </p:cNvSpPr>
          <p:nvPr/>
        </p:nvSpPr>
        <p:spPr bwMode="auto">
          <a:xfrm>
            <a:off x="594360" y="1069848"/>
            <a:ext cx="854964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dirty="0">
              <a:solidFill>
                <a:srgbClr val="000000"/>
              </a:solidFill>
            </a:endParaRPr>
          </a:p>
        </p:txBody>
      </p:sp>
      <p:sp>
        <p:nvSpPr>
          <p:cNvPr id="146438" name="Text Box 13"/>
          <p:cNvSpPr txBox="1">
            <a:spLocks noChangeArrowheads="1"/>
          </p:cNvSpPr>
          <p:nvPr/>
        </p:nvSpPr>
        <p:spPr bwMode="auto">
          <a:xfrm>
            <a:off x="4876800" y="1295399"/>
            <a:ext cx="3759200" cy="459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tIns="182880">
            <a:norm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257300" indent="-342900" eaLnBrk="0" hangingPunct="0">
              <a:defRPr>
                <a:solidFill>
                  <a:schemeClr val="tx1"/>
                </a:solidFill>
                <a:latin typeface="Arial" charset="0"/>
              </a:defRPr>
            </a:lvl3pPr>
            <a:lvl4pPr marL="1714500" indent="-342900" eaLnBrk="0" hangingPunct="0">
              <a:defRPr>
                <a:solidFill>
                  <a:schemeClr val="tx1"/>
                </a:solidFill>
                <a:latin typeface="Arial" charset="0"/>
              </a:defRPr>
            </a:lvl4pPr>
            <a:lvl5pPr marL="2171700" indent="-342900" eaLnBrk="0" hangingPunct="0">
              <a:defRPr>
                <a:solidFill>
                  <a:schemeClr val="tx1"/>
                </a:solidFill>
                <a:latin typeface="Arial" charset="0"/>
              </a:defRPr>
            </a:lvl5pPr>
            <a:lvl6pPr marL="2628900" indent="-342900" algn="ctr" eaLnBrk="0" fontAlgn="base" hangingPunct="0">
              <a:spcBef>
                <a:spcPct val="0"/>
              </a:spcBef>
              <a:spcAft>
                <a:spcPct val="0"/>
              </a:spcAft>
              <a:defRPr>
                <a:solidFill>
                  <a:schemeClr val="tx1"/>
                </a:solidFill>
                <a:latin typeface="Arial" charset="0"/>
              </a:defRPr>
            </a:lvl6pPr>
            <a:lvl7pPr marL="3086100" indent="-342900" algn="ctr" eaLnBrk="0" fontAlgn="base" hangingPunct="0">
              <a:spcBef>
                <a:spcPct val="0"/>
              </a:spcBef>
              <a:spcAft>
                <a:spcPct val="0"/>
              </a:spcAft>
              <a:defRPr>
                <a:solidFill>
                  <a:schemeClr val="tx1"/>
                </a:solidFill>
                <a:latin typeface="Arial" charset="0"/>
              </a:defRPr>
            </a:lvl7pPr>
            <a:lvl8pPr marL="3543300" indent="-342900" algn="ctr" eaLnBrk="0" fontAlgn="base" hangingPunct="0">
              <a:spcBef>
                <a:spcPct val="0"/>
              </a:spcBef>
              <a:spcAft>
                <a:spcPct val="0"/>
              </a:spcAft>
              <a:defRPr>
                <a:solidFill>
                  <a:schemeClr val="tx1"/>
                </a:solidFill>
                <a:latin typeface="Arial" charset="0"/>
              </a:defRPr>
            </a:lvl8pPr>
            <a:lvl9pPr marL="4000500" indent="-342900" algn="ctr" eaLnBrk="0" fontAlgn="base" hangingPunct="0">
              <a:spcBef>
                <a:spcPct val="0"/>
              </a:spcBef>
              <a:spcAft>
                <a:spcPct val="0"/>
              </a:spcAft>
              <a:defRPr>
                <a:solidFill>
                  <a:schemeClr val="tx1"/>
                </a:solidFill>
                <a:latin typeface="Arial" charset="0"/>
              </a:defRPr>
            </a:lvl9pPr>
          </a:lstStyle>
          <a:p>
            <a:pPr eaLnBrk="1" fontAlgn="base" hangingPunct="1">
              <a:spcBef>
                <a:spcPct val="30000"/>
              </a:spcBef>
              <a:spcAft>
                <a:spcPct val="0"/>
              </a:spcAft>
              <a:buFontTx/>
              <a:buChar char="•"/>
            </a:pPr>
            <a:r>
              <a:rPr lang="en-US" sz="2400" dirty="0" smtClean="0">
                <a:solidFill>
                  <a:srgbClr val="000000"/>
                </a:solidFill>
              </a:rPr>
              <a:t>Dangerously small margin between grain consumption and grain production</a:t>
            </a:r>
          </a:p>
          <a:p>
            <a:pPr eaLnBrk="1" fontAlgn="base" hangingPunct="1">
              <a:spcBef>
                <a:spcPct val="30000"/>
              </a:spcBef>
              <a:spcAft>
                <a:spcPct val="0"/>
              </a:spcAft>
              <a:buFontTx/>
              <a:buChar char="•"/>
            </a:pPr>
            <a:endParaRPr lang="en-US" sz="2400" dirty="0">
              <a:solidFill>
                <a:srgbClr val="000000"/>
              </a:solidFill>
            </a:endParaRPr>
          </a:p>
          <a:p>
            <a:pPr eaLnBrk="1" fontAlgn="base" hangingPunct="1">
              <a:spcBef>
                <a:spcPct val="30000"/>
              </a:spcBef>
              <a:spcAft>
                <a:spcPct val="0"/>
              </a:spcAft>
              <a:buFontTx/>
              <a:buChar char="•"/>
            </a:pPr>
            <a:r>
              <a:rPr lang="en-US" sz="2400" dirty="0">
                <a:solidFill>
                  <a:srgbClr val="000000"/>
                </a:solidFill>
              </a:rPr>
              <a:t>Now we face long-term trends </a:t>
            </a:r>
            <a:r>
              <a:rPr lang="en-US" sz="2400" dirty="0" smtClean="0">
                <a:solidFill>
                  <a:srgbClr val="000000"/>
                </a:solidFill>
              </a:rPr>
              <a:t>that:</a:t>
            </a:r>
          </a:p>
          <a:p>
            <a:pPr marL="742950" lvl="1" indent="-285750" eaLnBrk="1" fontAlgn="base" hangingPunct="1">
              <a:lnSpc>
                <a:spcPct val="90000"/>
              </a:lnSpc>
              <a:spcBef>
                <a:spcPct val="20000"/>
              </a:spcBef>
              <a:spcAft>
                <a:spcPct val="0"/>
              </a:spcAft>
              <a:buFont typeface="Arial" pitchFamily="34" charset="0"/>
              <a:buChar char="–"/>
            </a:pPr>
            <a:r>
              <a:rPr lang="en-US" sz="2400" dirty="0">
                <a:solidFill>
                  <a:prstClr val="black"/>
                </a:solidFill>
                <a:latin typeface="Arial" pitchFamily="34" charset="0"/>
                <a:cs typeface="Arial" pitchFamily="34" charset="0"/>
              </a:rPr>
              <a:t>increase food demand</a:t>
            </a:r>
          </a:p>
          <a:p>
            <a:pPr marL="742950" lvl="1" indent="-285750" eaLnBrk="1" fontAlgn="base" hangingPunct="1">
              <a:lnSpc>
                <a:spcPct val="90000"/>
              </a:lnSpc>
              <a:spcBef>
                <a:spcPct val="20000"/>
              </a:spcBef>
              <a:spcAft>
                <a:spcPct val="0"/>
              </a:spcAft>
              <a:buFont typeface="Arial" pitchFamily="34" charset="0"/>
              <a:buChar char="–"/>
            </a:pPr>
            <a:r>
              <a:rPr lang="en-US" sz="2400" dirty="0">
                <a:solidFill>
                  <a:prstClr val="black"/>
                </a:solidFill>
                <a:latin typeface="Arial" pitchFamily="34" charset="0"/>
                <a:cs typeface="Arial" pitchFamily="34" charset="0"/>
              </a:rPr>
              <a:t>limit food production</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815000"/>
            <a:ext cx="4449796" cy="3749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6440" name="Text Box 9"/>
          <p:cNvSpPr txBox="1">
            <a:spLocks noChangeArrowheads="1"/>
          </p:cNvSpPr>
          <p:nvPr/>
        </p:nvSpPr>
        <p:spPr bwMode="auto">
          <a:xfrm>
            <a:off x="457200" y="1667744"/>
            <a:ext cx="457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sz="1600" b="1" dirty="0">
                <a:solidFill>
                  <a:srgbClr val="000000"/>
                </a:solidFill>
              </a:rPr>
              <a:t>World Grain Production and Consumption, </a:t>
            </a:r>
            <a:r>
              <a:rPr lang="en-US" sz="1600" b="1" dirty="0" smtClean="0">
                <a:solidFill>
                  <a:srgbClr val="000000"/>
                </a:solidFill>
              </a:rPr>
              <a:t>1960-2011</a:t>
            </a:r>
            <a:endParaRPr lang="en-US" sz="1600" b="1" dirty="0">
              <a:solidFill>
                <a:srgbClr val="000000"/>
              </a:solidFill>
            </a:endParaRPr>
          </a:p>
        </p:txBody>
      </p:sp>
      <p:sp>
        <p:nvSpPr>
          <p:cNvPr id="146441" name="Text Box 17"/>
          <p:cNvSpPr txBox="1">
            <a:spLocks noChangeArrowheads="1"/>
          </p:cNvSpPr>
          <p:nvPr/>
        </p:nvSpPr>
        <p:spPr bwMode="auto">
          <a:xfrm>
            <a:off x="889000" y="5715000"/>
            <a:ext cx="7366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400" b="1" i="1" dirty="0">
                <a:solidFill>
                  <a:srgbClr val="000000"/>
                </a:solidFill>
              </a:rPr>
              <a:t>We are only one poor harvest away from chaos in world grain markets.</a:t>
            </a:r>
          </a:p>
        </p:txBody>
      </p:sp>
      <p:sp>
        <p:nvSpPr>
          <p:cNvPr id="146442" name="Text Box 18"/>
          <p:cNvSpPr txBox="1">
            <a:spLocks noChangeArrowheads="1"/>
          </p:cNvSpPr>
          <p:nvPr/>
        </p:nvSpPr>
        <p:spPr bwMode="auto">
          <a:xfrm>
            <a:off x="6650038" y="6627813"/>
            <a:ext cx="24939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sz="900" i="1" dirty="0">
                <a:solidFill>
                  <a:srgbClr val="FFFFFF"/>
                </a:solidFill>
              </a:rPr>
              <a:t>Photo Credit: iStockPhoto / Tobias Helbig </a:t>
            </a:r>
          </a:p>
        </p:txBody>
      </p:sp>
    </p:spTree>
    <p:extLst>
      <p:ext uri="{BB962C8B-B14F-4D97-AF65-F5344CB8AC3E}">
        <p14:creationId xmlns:p14="http://schemas.microsoft.com/office/powerpoint/2010/main" val="15065471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146435"/>
                                        </p:tgtEl>
                                        <p:attrNameLst>
                                          <p:attrName>style.visibility</p:attrName>
                                        </p:attrNameLst>
                                      </p:cBhvr>
                                      <p:to>
                                        <p:strVal val="visible"/>
                                      </p:to>
                                    </p:set>
                                    <p:animEffect transition="in" filter="fade">
                                      <p:cBhvr>
                                        <p:cTn id="7" dur="500"/>
                                        <p:tgtEl>
                                          <p:spTgt spid="146435"/>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146438"/>
                                        </p:tgtEl>
                                        <p:attrNameLst>
                                          <p:attrName>style.visibility</p:attrName>
                                        </p:attrNameLst>
                                      </p:cBhvr>
                                      <p:to>
                                        <p:strVal val="visible"/>
                                      </p:to>
                                    </p:set>
                                    <p:animEffect transition="in" filter="fade">
                                      <p:cBhvr>
                                        <p:cTn id="10" dur="500"/>
                                        <p:tgtEl>
                                          <p:spTgt spid="146438"/>
                                        </p:tgtEl>
                                      </p:cBhvr>
                                    </p:animEffect>
                                  </p:childTnLst>
                                </p:cTn>
                              </p:par>
                              <p:par>
                                <p:cTn id="11" presetID="10" presetClass="entr" presetSubtype="0" fill="hold" grpId="0" nodeType="withEffect">
                                  <p:stCondLst>
                                    <p:cond delay="2000"/>
                                  </p:stCondLst>
                                  <p:childTnLst>
                                    <p:set>
                                      <p:cBhvr>
                                        <p:cTn id="12" dur="1" fill="hold">
                                          <p:stCondLst>
                                            <p:cond delay="0"/>
                                          </p:stCondLst>
                                        </p:cTn>
                                        <p:tgtEl>
                                          <p:spTgt spid="146441"/>
                                        </p:tgtEl>
                                        <p:attrNameLst>
                                          <p:attrName>style.visibility</p:attrName>
                                        </p:attrNameLst>
                                      </p:cBhvr>
                                      <p:to>
                                        <p:strVal val="visible"/>
                                      </p:to>
                                    </p:set>
                                    <p:animEffect transition="in" filter="fade">
                                      <p:cBhvr>
                                        <p:cTn id="13" dur="500"/>
                                        <p:tgtEl>
                                          <p:spTgt spid="146441"/>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146440"/>
                                        </p:tgtEl>
                                        <p:attrNameLst>
                                          <p:attrName>style.visibility</p:attrName>
                                        </p:attrNameLst>
                                      </p:cBhvr>
                                      <p:to>
                                        <p:strVal val="visible"/>
                                      </p:to>
                                    </p:set>
                                    <p:animEffect transition="in" filter="fade">
                                      <p:cBhvr>
                                        <p:cTn id="16" dur="500"/>
                                        <p:tgtEl>
                                          <p:spTgt spid="146440"/>
                                        </p:tgtEl>
                                      </p:cBhvr>
                                    </p:animEffect>
                                  </p:childTnLst>
                                </p:cTn>
                              </p:par>
                              <p:par>
                                <p:cTn id="17" presetID="10" presetClass="entr" presetSubtype="0" fill="hold" nodeType="withEffect">
                                  <p:stCondLst>
                                    <p:cond delay="200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animBg="1"/>
      <p:bldP spid="146438" grpId="0"/>
      <p:bldP spid="146440" grpId="0"/>
      <p:bldP spid="14644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Rectangle 4"/>
          <p:cNvSpPr>
            <a:spLocks noChangeArrowheads="1"/>
          </p:cNvSpPr>
          <p:nvPr/>
        </p:nvSpPr>
        <p:spPr bwMode="auto">
          <a:xfrm>
            <a:off x="4610100" y="1320424"/>
            <a:ext cx="4318038" cy="3749040"/>
          </a:xfrm>
          <a:prstGeom prst="rect">
            <a:avLst/>
          </a:prstGeom>
          <a:solidFill>
            <a:schemeClr val="bg1">
              <a:alpha val="8980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dirty="0">
              <a:solidFill>
                <a:srgbClr val="000000"/>
              </a:solidFill>
            </a:endParaRPr>
          </a:p>
        </p:txBody>
      </p:sp>
      <p:sp>
        <p:nvSpPr>
          <p:cNvPr id="10" name="Rectangle 4"/>
          <p:cNvSpPr>
            <a:spLocks noChangeArrowheads="1"/>
          </p:cNvSpPr>
          <p:nvPr/>
        </p:nvSpPr>
        <p:spPr bwMode="auto">
          <a:xfrm>
            <a:off x="182880" y="1320424"/>
            <a:ext cx="4312920" cy="3749040"/>
          </a:xfrm>
          <a:prstGeom prst="rect">
            <a:avLst/>
          </a:prstGeom>
          <a:solidFill>
            <a:schemeClr val="bg1">
              <a:alpha val="8980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dirty="0">
              <a:solidFill>
                <a:srgbClr val="000000"/>
              </a:solidFill>
            </a:endParaRPr>
          </a:p>
        </p:txBody>
      </p:sp>
      <p:sp>
        <p:nvSpPr>
          <p:cNvPr id="2" name="Title 1"/>
          <p:cNvSpPr>
            <a:spLocks noGrp="1"/>
          </p:cNvSpPr>
          <p:nvPr>
            <p:ph type="title"/>
          </p:nvPr>
        </p:nvSpPr>
        <p:spPr>
          <a:xfrm>
            <a:off x="457200" y="155448"/>
            <a:ext cx="8229600" cy="1143000"/>
          </a:xfrm>
        </p:spPr>
        <p:txBody>
          <a:bodyPr>
            <a:normAutofit fontScale="90000"/>
          </a:bodyPr>
          <a:lstStyle/>
          <a:p>
            <a:r>
              <a:rPr lang="en-US" dirty="0" smtClean="0">
                <a:solidFill>
                  <a:schemeClr val="bg1"/>
                </a:solidFill>
                <a:latin typeface="Arial" pitchFamily="34" charset="0"/>
                <a:cs typeface="Arial" pitchFamily="34" charset="0"/>
              </a:rPr>
              <a:t>Demand Growing, Supply Strained</a:t>
            </a:r>
            <a:endParaRPr lang="en-US" dirty="0">
              <a:solidFill>
                <a:schemeClr val="bg1"/>
              </a:solidFill>
              <a:latin typeface="Arial" pitchFamily="34" charset="0"/>
              <a:cs typeface="Arial" pitchFamily="34" charset="0"/>
            </a:endParaRPr>
          </a:p>
        </p:txBody>
      </p:sp>
      <p:sp>
        <p:nvSpPr>
          <p:cNvPr id="3" name="Text Placeholder 2"/>
          <p:cNvSpPr>
            <a:spLocks noGrp="1"/>
          </p:cNvSpPr>
          <p:nvPr>
            <p:ph type="body" idx="1"/>
          </p:nvPr>
        </p:nvSpPr>
        <p:spPr>
          <a:noFill/>
        </p:spPr>
        <p:txBody>
          <a:bodyPr>
            <a:normAutofit/>
          </a:bodyPr>
          <a:lstStyle/>
          <a:p>
            <a:r>
              <a:rPr lang="en-US" sz="2800" b="0" u="sng" dirty="0" smtClean="0">
                <a:latin typeface="Arial" pitchFamily="34" charset="0"/>
                <a:cs typeface="Arial" pitchFamily="34" charset="0"/>
              </a:rPr>
              <a:t>Demand Side</a:t>
            </a:r>
            <a:r>
              <a:rPr lang="en-US" sz="2800" dirty="0" smtClean="0">
                <a:latin typeface="Arial" pitchFamily="34" charset="0"/>
                <a:cs typeface="Arial" pitchFamily="34" charset="0"/>
              </a:rPr>
              <a:t>	</a:t>
            </a:r>
            <a:endParaRPr lang="en-US" sz="2800" dirty="0">
              <a:latin typeface="Arial" pitchFamily="34" charset="0"/>
              <a:cs typeface="Arial" pitchFamily="34" charset="0"/>
            </a:endParaRPr>
          </a:p>
        </p:txBody>
      </p:sp>
      <p:sp>
        <p:nvSpPr>
          <p:cNvPr id="4" name="Content Placeholder 3"/>
          <p:cNvSpPr>
            <a:spLocks noGrp="1"/>
          </p:cNvSpPr>
          <p:nvPr>
            <p:ph sz="half" idx="2"/>
          </p:nvPr>
        </p:nvSpPr>
        <p:spPr>
          <a:noFill/>
        </p:spPr>
        <p:txBody>
          <a:bodyPr>
            <a:normAutofit/>
          </a:bodyPr>
          <a:lstStyle/>
          <a:p>
            <a:r>
              <a:rPr lang="en-US" sz="2800" dirty="0" smtClean="0">
                <a:latin typeface="Arial" pitchFamily="34" charset="0"/>
                <a:cs typeface="Arial" pitchFamily="34" charset="0"/>
              </a:rPr>
              <a:t>Growing population</a:t>
            </a:r>
          </a:p>
          <a:p>
            <a:r>
              <a:rPr lang="en-US" sz="2800" dirty="0" smtClean="0">
                <a:latin typeface="Arial" pitchFamily="34" charset="0"/>
                <a:cs typeface="Arial" pitchFamily="34" charset="0"/>
              </a:rPr>
              <a:t>People moving up the food chain</a:t>
            </a:r>
          </a:p>
          <a:p>
            <a:r>
              <a:rPr lang="en-US" sz="2800" dirty="0" smtClean="0">
                <a:latin typeface="Arial" pitchFamily="34" charset="0"/>
                <a:cs typeface="Arial" pitchFamily="34" charset="0"/>
              </a:rPr>
              <a:t>Biofuels turning food into fuel</a:t>
            </a:r>
            <a:endParaRPr lang="en-US" sz="2800" dirty="0">
              <a:latin typeface="Arial" pitchFamily="34" charset="0"/>
              <a:cs typeface="Arial" pitchFamily="34" charset="0"/>
            </a:endParaRPr>
          </a:p>
        </p:txBody>
      </p:sp>
      <p:sp>
        <p:nvSpPr>
          <p:cNvPr id="5" name="Text Placeholder 4"/>
          <p:cNvSpPr>
            <a:spLocks noGrp="1"/>
          </p:cNvSpPr>
          <p:nvPr>
            <p:ph type="body" sz="quarter" idx="3"/>
          </p:nvPr>
        </p:nvSpPr>
        <p:spPr>
          <a:noFill/>
        </p:spPr>
        <p:txBody>
          <a:bodyPr>
            <a:normAutofit/>
          </a:bodyPr>
          <a:lstStyle/>
          <a:p>
            <a:r>
              <a:rPr lang="en-US" sz="2800" b="0" u="sng" dirty="0" smtClean="0">
                <a:latin typeface="Arial" pitchFamily="34" charset="0"/>
                <a:cs typeface="Arial" pitchFamily="34" charset="0"/>
              </a:rPr>
              <a:t>Supply Side</a:t>
            </a:r>
            <a:endParaRPr lang="en-US" sz="2800" b="0" u="sng" dirty="0">
              <a:latin typeface="Arial" pitchFamily="34" charset="0"/>
              <a:cs typeface="Arial" pitchFamily="34" charset="0"/>
            </a:endParaRPr>
          </a:p>
        </p:txBody>
      </p:sp>
      <p:sp>
        <p:nvSpPr>
          <p:cNvPr id="6" name="Content Placeholder 5"/>
          <p:cNvSpPr>
            <a:spLocks noGrp="1"/>
          </p:cNvSpPr>
          <p:nvPr>
            <p:ph sz="quarter" idx="4"/>
          </p:nvPr>
        </p:nvSpPr>
        <p:spPr>
          <a:noFill/>
        </p:spPr>
        <p:txBody>
          <a:bodyPr>
            <a:normAutofit/>
          </a:bodyPr>
          <a:lstStyle/>
          <a:p>
            <a:r>
              <a:rPr lang="en-US" sz="2800" dirty="0" smtClean="0">
                <a:latin typeface="Arial" pitchFamily="34" charset="0"/>
                <a:cs typeface="Arial" pitchFamily="34" charset="0"/>
              </a:rPr>
              <a:t>Eroding soils</a:t>
            </a:r>
          </a:p>
          <a:p>
            <a:r>
              <a:rPr lang="en-US" sz="2800" dirty="0" smtClean="0">
                <a:latin typeface="Arial" pitchFamily="34" charset="0"/>
                <a:cs typeface="Arial" pitchFamily="34" charset="0"/>
              </a:rPr>
              <a:t>Depleting aquifers</a:t>
            </a:r>
          </a:p>
          <a:p>
            <a:r>
              <a:rPr lang="en-US" sz="2800" dirty="0" smtClean="0">
                <a:latin typeface="Arial" pitchFamily="34" charset="0"/>
                <a:cs typeface="Arial" pitchFamily="34" charset="0"/>
              </a:rPr>
              <a:t>Plateauing grain yields</a:t>
            </a:r>
          </a:p>
          <a:p>
            <a:r>
              <a:rPr lang="en-US" sz="2800" dirty="0" smtClean="0">
                <a:latin typeface="Arial" pitchFamily="34" charset="0"/>
                <a:cs typeface="Arial" pitchFamily="34" charset="0"/>
              </a:rPr>
              <a:t>Rising temperature</a:t>
            </a:r>
            <a:endParaRPr lang="en-US" sz="2800" dirty="0">
              <a:latin typeface="Arial" pitchFamily="34" charset="0"/>
              <a:cs typeface="Arial" pitchFamily="34" charset="0"/>
            </a:endParaRPr>
          </a:p>
        </p:txBody>
      </p:sp>
      <p:sp>
        <p:nvSpPr>
          <p:cNvPr id="8" name="Text Box 18"/>
          <p:cNvSpPr txBox="1">
            <a:spLocks noChangeArrowheads="1"/>
          </p:cNvSpPr>
          <p:nvPr/>
        </p:nvSpPr>
        <p:spPr bwMode="auto">
          <a:xfrm>
            <a:off x="6650038" y="6627813"/>
            <a:ext cx="24939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sz="900" i="1" dirty="0">
                <a:solidFill>
                  <a:srgbClr val="FFFFFF"/>
                </a:solidFill>
              </a:rPr>
              <a:t>Photo Credit: iStockPhoto / Tobias Helbig </a:t>
            </a:r>
          </a:p>
        </p:txBody>
      </p:sp>
      <p:sp>
        <p:nvSpPr>
          <p:cNvPr id="9" name="Line 4"/>
          <p:cNvSpPr>
            <a:spLocks noChangeShapeType="1"/>
          </p:cNvSpPr>
          <p:nvPr/>
        </p:nvSpPr>
        <p:spPr bwMode="auto">
          <a:xfrm>
            <a:off x="594360" y="1066800"/>
            <a:ext cx="86106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dirty="0">
              <a:solidFill>
                <a:srgbClr val="000000"/>
              </a:solidFill>
            </a:endParaRPr>
          </a:p>
        </p:txBody>
      </p:sp>
    </p:spTree>
    <p:extLst>
      <p:ext uri="{BB962C8B-B14F-4D97-AF65-F5344CB8AC3E}">
        <p14:creationId xmlns:p14="http://schemas.microsoft.com/office/powerpoint/2010/main" val="20728691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tangle 4"/>
          <p:cNvSpPr>
            <a:spLocks noChangeArrowheads="1"/>
          </p:cNvSpPr>
          <p:nvPr/>
        </p:nvSpPr>
        <p:spPr bwMode="auto">
          <a:xfrm>
            <a:off x="189704" y="1353143"/>
            <a:ext cx="8778240" cy="5274670"/>
          </a:xfrm>
          <a:prstGeom prst="rect">
            <a:avLst/>
          </a:prstGeom>
          <a:solidFill>
            <a:schemeClr val="bg1">
              <a:alpha val="8980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prstClr val="black"/>
              </a:solidFill>
            </a:endParaRPr>
          </a:p>
        </p:txBody>
      </p:sp>
      <p:sp>
        <p:nvSpPr>
          <p:cNvPr id="2" name="Title 1"/>
          <p:cNvSpPr>
            <a:spLocks noGrp="1"/>
          </p:cNvSpPr>
          <p:nvPr>
            <p:ph type="title"/>
          </p:nvPr>
        </p:nvSpPr>
        <p:spPr/>
        <p:txBody>
          <a:bodyPr>
            <a:normAutofit/>
          </a:bodyPr>
          <a:lstStyle/>
          <a:p>
            <a:r>
              <a:rPr lang="en-US" dirty="0" smtClean="0">
                <a:solidFill>
                  <a:schemeClr val="bg1"/>
                </a:solidFill>
                <a:latin typeface="Arial" pitchFamily="34" charset="0"/>
                <a:cs typeface="Arial" pitchFamily="34" charset="0"/>
              </a:rPr>
              <a:t>From Surplus to Scarcity</a:t>
            </a:r>
            <a:endParaRPr lang="en-US" dirty="0">
              <a:solidFill>
                <a:schemeClr val="bg1"/>
              </a:solidFill>
              <a:latin typeface="Arial" pitchFamily="34" charset="0"/>
              <a:cs typeface="Arial" pitchFamily="34" charset="0"/>
            </a:endParaRPr>
          </a:p>
        </p:txBody>
      </p:sp>
      <p:sp>
        <p:nvSpPr>
          <p:cNvPr id="3" name="Content Placeholder 2"/>
          <p:cNvSpPr>
            <a:spLocks noGrp="1"/>
          </p:cNvSpPr>
          <p:nvPr>
            <p:ph sz="half" idx="1"/>
          </p:nvPr>
        </p:nvSpPr>
        <p:spPr>
          <a:xfrm>
            <a:off x="4572000" y="1371600"/>
            <a:ext cx="4416552" cy="5359400"/>
          </a:xfrm>
          <a:noFill/>
        </p:spPr>
        <p:txBody>
          <a:bodyPr tIns="182880">
            <a:normAutofit/>
          </a:bodyPr>
          <a:lstStyle/>
          <a:p>
            <a:r>
              <a:rPr lang="en-US" dirty="0" smtClean="0">
                <a:latin typeface="Arial" pitchFamily="34" charset="0"/>
                <a:cs typeface="Arial" pitchFamily="34" charset="0"/>
              </a:rPr>
              <a:t>In the past, world had two safety cushions in case of harvest shortfall:</a:t>
            </a:r>
          </a:p>
          <a:p>
            <a:pPr lvl="1"/>
            <a:r>
              <a:rPr lang="en-US" dirty="0">
                <a:latin typeface="Arial" pitchFamily="34" charset="0"/>
                <a:cs typeface="Arial" pitchFamily="34" charset="0"/>
              </a:rPr>
              <a:t>i</a:t>
            </a:r>
            <a:r>
              <a:rPr lang="en-US" dirty="0" smtClean="0">
                <a:latin typeface="Arial" pitchFamily="34" charset="0"/>
                <a:cs typeface="Arial" pitchFamily="34" charset="0"/>
              </a:rPr>
              <a:t>dled U.S. cropland </a:t>
            </a:r>
          </a:p>
          <a:p>
            <a:pPr lvl="1"/>
            <a:r>
              <a:rPr lang="en-US" dirty="0" smtClean="0">
                <a:latin typeface="Arial" pitchFamily="34" charset="0"/>
                <a:cs typeface="Arial" pitchFamily="34" charset="0"/>
              </a:rPr>
              <a:t>large stocks of grain </a:t>
            </a:r>
          </a:p>
          <a:p>
            <a:r>
              <a:rPr lang="en-US" dirty="0" smtClean="0">
                <a:latin typeface="Arial" pitchFamily="34" charset="0"/>
                <a:cs typeface="Arial" pitchFamily="34" charset="0"/>
              </a:rPr>
              <a:t>Now, we have lost those two safety cushions</a:t>
            </a:r>
          </a:p>
          <a:p>
            <a:pPr lvl="1"/>
            <a:r>
              <a:rPr lang="en-US" dirty="0">
                <a:latin typeface="Arial" pitchFamily="34" charset="0"/>
                <a:cs typeface="Arial" pitchFamily="34" charset="0"/>
              </a:rPr>
              <a:t>U.S. abandoned cropland set aside programs</a:t>
            </a:r>
          </a:p>
          <a:p>
            <a:pPr lvl="1"/>
            <a:r>
              <a:rPr lang="en-US" dirty="0" smtClean="0">
                <a:latin typeface="Arial" pitchFamily="34" charset="0"/>
                <a:cs typeface="Arial" pitchFamily="34" charset="0"/>
              </a:rPr>
              <a:t>grain stocks have fallen dangerously </a:t>
            </a:r>
            <a:r>
              <a:rPr lang="en-US" dirty="0">
                <a:latin typeface="Arial" pitchFamily="34" charset="0"/>
                <a:cs typeface="Arial" pitchFamily="34" charset="0"/>
              </a:rPr>
              <a:t>low </a:t>
            </a:r>
            <a:r>
              <a:rPr lang="en-US" dirty="0" smtClean="0">
                <a:latin typeface="Arial" pitchFamily="34" charset="0"/>
                <a:cs typeface="Arial" pitchFamily="34" charset="0"/>
              </a:rPr>
              <a:t> </a:t>
            </a:r>
          </a:p>
          <a:p>
            <a:endParaRPr lang="en-US" dirty="0">
              <a:latin typeface="Arial" pitchFamily="34" charset="0"/>
              <a:cs typeface="Arial" pitchFamily="34" charset="0"/>
            </a:endParaRPr>
          </a:p>
        </p:txBody>
      </p:sp>
      <p:sp>
        <p:nvSpPr>
          <p:cNvPr id="7" name="Line 4"/>
          <p:cNvSpPr>
            <a:spLocks noChangeShapeType="1"/>
          </p:cNvSpPr>
          <p:nvPr/>
        </p:nvSpPr>
        <p:spPr bwMode="auto">
          <a:xfrm>
            <a:off x="594360" y="1066800"/>
            <a:ext cx="854964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dirty="0">
              <a:solidFill>
                <a:srgbClr val="000000"/>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988719"/>
            <a:ext cx="4431705" cy="3733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18"/>
          <p:cNvSpPr txBox="1">
            <a:spLocks noChangeArrowheads="1"/>
          </p:cNvSpPr>
          <p:nvPr/>
        </p:nvSpPr>
        <p:spPr bwMode="auto">
          <a:xfrm>
            <a:off x="6650038" y="6627813"/>
            <a:ext cx="24939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sz="900" i="1" dirty="0">
                <a:solidFill>
                  <a:srgbClr val="FFFFFF"/>
                </a:solidFill>
              </a:rPr>
              <a:t>Photo Credit: iStockPhoto / Tobias Helbig </a:t>
            </a:r>
          </a:p>
        </p:txBody>
      </p:sp>
      <p:sp>
        <p:nvSpPr>
          <p:cNvPr id="10" name="TextBox 9"/>
          <p:cNvSpPr txBox="1"/>
          <p:nvPr/>
        </p:nvSpPr>
        <p:spPr>
          <a:xfrm>
            <a:off x="457200" y="1752600"/>
            <a:ext cx="4190999" cy="584775"/>
          </a:xfrm>
          <a:prstGeom prst="rect">
            <a:avLst/>
          </a:prstGeom>
          <a:noFill/>
        </p:spPr>
        <p:txBody>
          <a:bodyPr wrap="square" rtlCol="0">
            <a:spAutoFit/>
          </a:bodyPr>
          <a:lstStyle/>
          <a:p>
            <a:pPr algn="ctr"/>
            <a:r>
              <a:rPr lang="en-US" sz="1600" b="1" dirty="0" smtClean="0">
                <a:solidFill>
                  <a:prstClr val="black"/>
                </a:solidFill>
              </a:rPr>
              <a:t>World Grain Stocks as Days of Consumption, 1990-2012</a:t>
            </a:r>
            <a:endParaRPr lang="en-US" sz="1600" b="1" dirty="0">
              <a:solidFill>
                <a:prstClr val="black"/>
              </a:solidFill>
            </a:endParaRPr>
          </a:p>
        </p:txBody>
      </p:sp>
    </p:spTree>
    <p:extLst>
      <p:ext uri="{BB962C8B-B14F-4D97-AF65-F5344CB8AC3E}">
        <p14:creationId xmlns:p14="http://schemas.microsoft.com/office/powerpoint/2010/main" val="27401102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4"/>
          <p:cNvSpPr>
            <a:spLocks noChangeArrowheads="1"/>
          </p:cNvSpPr>
          <p:nvPr/>
        </p:nvSpPr>
        <p:spPr bwMode="auto">
          <a:xfrm>
            <a:off x="189704" y="1353143"/>
            <a:ext cx="8778240" cy="5260463"/>
          </a:xfrm>
          <a:prstGeom prst="rect">
            <a:avLst/>
          </a:prstGeom>
          <a:solidFill>
            <a:schemeClr val="bg1">
              <a:alpha val="8980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prstClr val="black"/>
              </a:solidFill>
            </a:endParaRPr>
          </a:p>
        </p:txBody>
      </p:sp>
      <p:sp>
        <p:nvSpPr>
          <p:cNvPr id="2" name="Title 1"/>
          <p:cNvSpPr>
            <a:spLocks noGrp="1"/>
          </p:cNvSpPr>
          <p:nvPr>
            <p:ph type="title"/>
          </p:nvPr>
        </p:nvSpPr>
        <p:spPr/>
        <p:txBody>
          <a:bodyPr/>
          <a:lstStyle/>
          <a:p>
            <a:r>
              <a:rPr lang="en-US" dirty="0" smtClean="0">
                <a:solidFill>
                  <a:schemeClr val="bg1"/>
                </a:solidFill>
              </a:rPr>
              <a:t>Population Pressures</a:t>
            </a:r>
            <a:endParaRPr lang="en-US" dirty="0">
              <a:solidFill>
                <a:schemeClr val="bg1"/>
              </a:solidFill>
            </a:endParaRPr>
          </a:p>
        </p:txBody>
      </p:sp>
      <p:sp>
        <p:nvSpPr>
          <p:cNvPr id="3" name="Content Placeholder 2"/>
          <p:cNvSpPr>
            <a:spLocks noGrp="1"/>
          </p:cNvSpPr>
          <p:nvPr>
            <p:ph idx="1"/>
          </p:nvPr>
        </p:nvSpPr>
        <p:spPr>
          <a:xfrm>
            <a:off x="189704" y="1371600"/>
            <a:ext cx="3573997" cy="4172673"/>
          </a:xfrm>
        </p:spPr>
        <p:txBody>
          <a:bodyPr tIns="91440">
            <a:noAutofit/>
          </a:bodyPr>
          <a:lstStyle/>
          <a:p>
            <a:pPr>
              <a:spcBef>
                <a:spcPts val="0"/>
              </a:spcBef>
              <a:spcAft>
                <a:spcPts val="600"/>
              </a:spcAft>
            </a:pPr>
            <a:r>
              <a:rPr lang="en-US" sz="2400" dirty="0" smtClean="0"/>
              <a:t>7 billion people on the planet</a:t>
            </a:r>
          </a:p>
          <a:p>
            <a:pPr>
              <a:spcBef>
                <a:spcPts val="0"/>
              </a:spcBef>
              <a:spcAft>
                <a:spcPts val="600"/>
              </a:spcAft>
            </a:pPr>
            <a:r>
              <a:rPr lang="en-US" sz="2400" dirty="0" smtClean="0"/>
              <a:t>Each year, nearly  80 million  people added</a:t>
            </a:r>
          </a:p>
          <a:p>
            <a:pPr>
              <a:spcBef>
                <a:spcPts val="0"/>
              </a:spcBef>
              <a:spcAft>
                <a:spcPts val="600"/>
              </a:spcAft>
            </a:pPr>
            <a:r>
              <a:rPr lang="en-US" sz="2400" dirty="0" smtClean="0"/>
              <a:t>Some 215 </a:t>
            </a:r>
            <a:r>
              <a:rPr lang="en-US" sz="2400" dirty="0"/>
              <a:t>million women who want to plan their families lack access to family planning services</a:t>
            </a:r>
          </a:p>
          <a:p>
            <a:pPr>
              <a:spcBef>
                <a:spcPts val="0"/>
              </a:spcBef>
              <a:spcAft>
                <a:spcPts val="600"/>
              </a:spcAft>
            </a:pPr>
            <a:r>
              <a:rPr lang="en-US" sz="2400" dirty="0"/>
              <a:t>Large families trap people in </a:t>
            </a:r>
            <a:r>
              <a:rPr lang="en-US" sz="2400" dirty="0" smtClean="0"/>
              <a:t>poverty</a:t>
            </a:r>
          </a:p>
        </p:txBody>
      </p:sp>
      <p:sp>
        <p:nvSpPr>
          <p:cNvPr id="5" name="Line 6"/>
          <p:cNvSpPr>
            <a:spLocks noChangeShapeType="1"/>
          </p:cNvSpPr>
          <p:nvPr/>
        </p:nvSpPr>
        <p:spPr bwMode="auto">
          <a:xfrm>
            <a:off x="594360" y="1069848"/>
            <a:ext cx="854964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solidFill>
                <a:prstClr val="black"/>
              </a:solidFill>
            </a:endParaRPr>
          </a:p>
        </p:txBody>
      </p:sp>
      <p:sp>
        <p:nvSpPr>
          <p:cNvPr id="4" name="Rectangle 3"/>
          <p:cNvSpPr/>
          <p:nvPr/>
        </p:nvSpPr>
        <p:spPr>
          <a:xfrm>
            <a:off x="402221" y="5798403"/>
            <a:ext cx="8339559" cy="830997"/>
          </a:xfrm>
          <a:prstGeom prst="rect">
            <a:avLst/>
          </a:prstGeom>
        </p:spPr>
        <p:txBody>
          <a:bodyPr wrap="square">
            <a:spAutoFit/>
          </a:bodyPr>
          <a:lstStyle/>
          <a:p>
            <a:r>
              <a:rPr lang="en-US" sz="2400" b="1" i="1" dirty="0">
                <a:solidFill>
                  <a:prstClr val="black"/>
                </a:solidFill>
              </a:rPr>
              <a:t>We are fast outgrowing the earth’s capacity to sustain our increasing numbers.</a:t>
            </a:r>
          </a:p>
        </p:txBody>
      </p:sp>
      <p:sp>
        <p:nvSpPr>
          <p:cNvPr id="9" name="Text Box 10"/>
          <p:cNvSpPr txBox="1">
            <a:spLocks noChangeArrowheads="1"/>
          </p:cNvSpPr>
          <p:nvPr/>
        </p:nvSpPr>
        <p:spPr bwMode="auto">
          <a:xfrm>
            <a:off x="7162800" y="6613606"/>
            <a:ext cx="25146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00" i="1" dirty="0">
                <a:solidFill>
                  <a:prstClr val="black"/>
                </a:solidFill>
              </a:rPr>
              <a:t>Photo Credit: Yann </a:t>
            </a:r>
            <a:r>
              <a:rPr lang="en-US" sz="900" i="1" dirty="0" smtClean="0">
                <a:solidFill>
                  <a:prstClr val="black"/>
                </a:solidFill>
              </a:rPr>
              <a:t>Arthus-Bertrand</a:t>
            </a:r>
            <a:endParaRPr lang="en-US" sz="900" i="1" dirty="0">
              <a:solidFill>
                <a:prstClr val="black"/>
              </a:solidFill>
            </a:endParaRP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1657" y="1295983"/>
            <a:ext cx="5065144" cy="4266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
          <p:cNvSpPr txBox="1"/>
          <p:nvPr/>
        </p:nvSpPr>
        <p:spPr>
          <a:xfrm>
            <a:off x="3998046" y="1560141"/>
            <a:ext cx="4724400" cy="47211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90000"/>
              </a:lnSpc>
              <a:spcBef>
                <a:spcPct val="50000"/>
              </a:spcBef>
            </a:pPr>
            <a:r>
              <a:rPr lang="en-US" sz="1400" b="1" dirty="0">
                <a:solidFill>
                  <a:prstClr val="black"/>
                </a:solidFill>
              </a:rPr>
              <a:t>World Population, 1800-2010, with Projection to 2100</a:t>
            </a:r>
          </a:p>
          <a:p>
            <a:endParaRPr lang="en-US" b="1" dirty="0">
              <a:solidFill>
                <a:prstClr val="black"/>
              </a:solidFill>
            </a:endParaRPr>
          </a:p>
        </p:txBody>
      </p:sp>
    </p:spTree>
    <p:extLst>
      <p:ext uri="{BB962C8B-B14F-4D97-AF65-F5344CB8AC3E}">
        <p14:creationId xmlns:p14="http://schemas.microsoft.com/office/powerpoint/2010/main" val="30828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200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20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nodeType="withEffect">
                                  <p:stCondLst>
                                    <p:cond delay="20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200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200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build="p"/>
      <p:bldP spid="4" grpId="0"/>
      <p:bldP spid="12" grpId="0"/>
    </p:bldLst>
  </p:timing>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cstate="print" r:embed="rId3">
            <a:extLst>
              <a:ext uri="{28A0092B-C50C-407E-A947-70E740481C1C}">
                <a14:useLocalDpi xmlns:a14="http://schemas.microsoft.com/office/drawing/2010/main" val="0"/>
              </a:ext>
            </a:extLst>
          </a:blip>
          <a:stretch/>
        </p:blipFill>
        <p:spPr>
          <a:xfrm>
            <a:off x="6893797" y="1265457"/>
            <a:ext cx="2086837" cy="1471329"/>
          </a:xfrm>
          <a:prstGeom prst="rect">
            <a:avLst/>
          </a:prstGeom>
        </p:spPr>
      </p:pic>
      <p:pic>
        <p:nvPicPr>
          <p:cNvPr id="5" name="Picture 4"/>
          <p:cNvPicPr>
            <a:picLocks noChangeAspect="1"/>
          </p:cNvPicPr>
          <p:nvPr/>
        </p:nvPicPr>
        <p:blipFill rotWithShape="1">
          <a:blip cstate="print" r:embed="rId4">
            <a:extLst>
              <a:ext uri="{BEBA8EAE-BF5A-486C-A8C5-ECC9F3942E4B}">
                <a14:imgProps xmlns:a14="http://schemas.microsoft.com/office/drawing/2010/main">
                  <a14:imgLayer r:embed="rId5">
                    <a14:imgEffect>
                      <a14:brightnessContrast bright="3000"/>
                    </a14:imgEffect>
                  </a14:imgLayer>
                </a14:imgProps>
              </a:ext>
              <a:ext uri="{28A0092B-C50C-407E-A947-70E740481C1C}">
                <a14:useLocalDpi xmlns:a14="http://schemas.microsoft.com/office/drawing/2010/main" val="0"/>
              </a:ext>
            </a:extLst>
          </a:blip>
          <a:srcRect r="50"/>
          <a:stretch/>
        </p:blipFill>
        <p:spPr>
          <a:xfrm>
            <a:off x="6915274" y="4638581"/>
            <a:ext cx="2065360" cy="1533619"/>
          </a:xfrm>
          <a:prstGeom prst="rect">
            <a:avLst/>
          </a:prstGeom>
        </p:spPr>
      </p:pic>
      <p:pic>
        <p:nvPicPr>
          <p:cNvPr id="8" name="Picture 7"/>
          <p:cNvPicPr>
            <a:picLocks noChangeAspect="1"/>
          </p:cNvPicPr>
          <p:nvPr/>
        </p:nvPicPr>
        <p:blipFill rotWithShape="1">
          <a:blip cstate="print" r:embed="rId6">
            <a:extLst>
              <a:ext uri="{BEBA8EAE-BF5A-486C-A8C5-ECC9F3942E4B}">
                <a14:imgProps xmlns:a14="http://schemas.microsoft.com/office/drawing/2010/main">
                  <a14:imgLayer r:embed="rId7">
                    <a14:imgEffect>
                      <a14:brightnessContrast bright="8000"/>
                    </a14:imgEffect>
                  </a14:imgLayer>
                </a14:imgProps>
              </a:ext>
              <a:ext uri="{28A0092B-C50C-407E-A947-70E740481C1C}">
                <a14:useLocalDpi xmlns:a14="http://schemas.microsoft.com/office/drawing/2010/main" val="0"/>
              </a:ext>
            </a:extLst>
          </a:blip>
          <a:srcRect r="14"/>
          <a:stretch/>
        </p:blipFill>
        <p:spPr>
          <a:xfrm>
            <a:off x="7181747" y="2971800"/>
            <a:ext cx="1798887" cy="1447800"/>
          </a:xfrm>
          <a:prstGeom prst="rect">
            <a:avLst/>
          </a:prstGeom>
        </p:spPr>
      </p:pic>
      <p:sp>
        <p:nvSpPr>
          <p:cNvPr id="2" name="Title 1"/>
          <p:cNvSpPr>
            <a:spLocks noGrp="1"/>
          </p:cNvSpPr>
          <p:nvPr>
            <p:ph type="title"/>
          </p:nvPr>
        </p:nvSpPr>
        <p:spPr>
          <a:xfrm>
            <a:off x="457200" y="152400"/>
            <a:ext cx="8229600" cy="1143000"/>
          </a:xfrm>
        </p:spPr>
        <p:txBody>
          <a:bodyPr>
            <a:normAutofit/>
          </a:bodyPr>
          <a:lstStyle/>
          <a:p>
            <a:r>
              <a:rPr dirty="0" lang="en-US" smtClean="0"/>
              <a:t>System Overload</a:t>
            </a:r>
            <a:endParaRPr dirty="0" lang="en-US"/>
          </a:p>
        </p:txBody>
      </p:sp>
      <p:sp>
        <p:nvSpPr>
          <p:cNvPr id="3" name="Content Placeholder 2"/>
          <p:cNvSpPr>
            <a:spLocks noGrp="1"/>
          </p:cNvSpPr>
          <p:nvPr>
            <p:ph idx="1"/>
          </p:nvPr>
        </p:nvSpPr>
        <p:spPr>
          <a:xfrm>
            <a:off x="179907" y="1186411"/>
            <a:ext cx="6727122" cy="1180759"/>
          </a:xfrm>
        </p:spPr>
        <p:txBody>
          <a:bodyPr>
            <a:noAutofit/>
          </a:bodyPr>
          <a:lstStyle/>
          <a:p>
            <a:r>
              <a:rPr b="1" dirty="0" i="1" lang="en-US" smtClean="0" sz="2200"/>
              <a:t>Overfishing</a:t>
            </a:r>
            <a:r>
              <a:rPr b="1" dirty="0" lang="en-US" smtClean="0" sz="2200"/>
              <a:t>: </a:t>
            </a:r>
            <a:r>
              <a:rPr dirty="0" lang="en-US" smtClean="0" sz="2200"/>
              <a:t>80% of </a:t>
            </a:r>
            <a:r>
              <a:rPr dirty="0" lang="en-US" sz="2200"/>
              <a:t>oceanic fisheries are being fished at or beyond their sustainable </a:t>
            </a:r>
            <a:r>
              <a:rPr dirty="0" lang="en-US" smtClean="0" sz="2200"/>
              <a:t>yield</a:t>
            </a:r>
          </a:p>
        </p:txBody>
      </p:sp>
      <p:sp>
        <p:nvSpPr>
          <p:cNvPr id="4" name="Line 6"/>
          <p:cNvSpPr>
            <a:spLocks noChangeShapeType="1"/>
          </p:cNvSpPr>
          <p:nvPr/>
        </p:nvSpPr>
        <p:spPr bwMode="auto">
          <a:xfrm>
            <a:off x="594360" y="1069848"/>
            <a:ext cx="854691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dirty="0" lang="en-US">
              <a:solidFill>
                <a:prstClr val="black"/>
              </a:solidFill>
            </a:endParaRPr>
          </a:p>
        </p:txBody>
      </p:sp>
      <p:sp>
        <p:nvSpPr>
          <p:cNvPr id="10" name="Text Box 10"/>
          <p:cNvSpPr txBox="1">
            <a:spLocks noChangeArrowheads="1"/>
          </p:cNvSpPr>
          <p:nvPr/>
        </p:nvSpPr>
        <p:spPr bwMode="auto">
          <a:xfrm>
            <a:off x="5562599" y="6605588"/>
            <a:ext cx="39624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charset="0" typeface="Arial"/>
              </a:defRPr>
            </a:lvl1pPr>
            <a:lvl2pPr eaLnBrk="0" hangingPunct="0" indent="-285750" marL="742950">
              <a:defRPr>
                <a:solidFill>
                  <a:schemeClr val="tx1"/>
                </a:solidFill>
                <a:latin charset="0" typeface="Arial"/>
              </a:defRPr>
            </a:lvl2pPr>
            <a:lvl3pPr eaLnBrk="0" hangingPunct="0" indent="-228600" marL="1143000">
              <a:defRPr>
                <a:solidFill>
                  <a:schemeClr val="tx1"/>
                </a:solidFill>
                <a:latin charset="0" typeface="Arial"/>
              </a:defRPr>
            </a:lvl3pPr>
            <a:lvl4pPr eaLnBrk="0" hangingPunct="0" indent="-228600" marL="1600200">
              <a:defRPr>
                <a:solidFill>
                  <a:schemeClr val="tx1"/>
                </a:solidFill>
                <a:latin charset="0" typeface="Arial"/>
              </a:defRPr>
            </a:lvl4pPr>
            <a:lvl5pPr eaLnBrk="0" hangingPunct="0" indent="-228600" marL="2057400">
              <a:defRPr>
                <a:solidFill>
                  <a:schemeClr val="tx1"/>
                </a:solidFill>
                <a:latin charset="0" typeface="Arial"/>
              </a:defRPr>
            </a:lvl5pPr>
            <a:lvl6pPr algn="ctr" eaLnBrk="0" fontAlgn="base" hangingPunct="0" indent="-228600" marL="2514600">
              <a:spcBef>
                <a:spcPct val="0"/>
              </a:spcBef>
              <a:spcAft>
                <a:spcPct val="0"/>
              </a:spcAft>
              <a:defRPr>
                <a:solidFill>
                  <a:schemeClr val="tx1"/>
                </a:solidFill>
                <a:latin charset="0" typeface="Arial"/>
              </a:defRPr>
            </a:lvl6pPr>
            <a:lvl7pPr algn="ctr" eaLnBrk="0" fontAlgn="base" hangingPunct="0" indent="-228600" marL="2971800">
              <a:spcBef>
                <a:spcPct val="0"/>
              </a:spcBef>
              <a:spcAft>
                <a:spcPct val="0"/>
              </a:spcAft>
              <a:defRPr>
                <a:solidFill>
                  <a:schemeClr val="tx1"/>
                </a:solidFill>
                <a:latin charset="0" typeface="Arial"/>
              </a:defRPr>
            </a:lvl7pPr>
            <a:lvl8pPr algn="ctr" eaLnBrk="0" fontAlgn="base" hangingPunct="0" indent="-228600" marL="3429000">
              <a:spcBef>
                <a:spcPct val="0"/>
              </a:spcBef>
              <a:spcAft>
                <a:spcPct val="0"/>
              </a:spcAft>
              <a:defRPr>
                <a:solidFill>
                  <a:schemeClr val="tx1"/>
                </a:solidFill>
                <a:latin charset="0" typeface="Arial"/>
              </a:defRPr>
            </a:lvl8pPr>
            <a:lvl9pPr algn="ctr" eaLnBrk="0" fontAlgn="base" hangingPunct="0" indent="-228600" marL="3886200">
              <a:spcBef>
                <a:spcPct val="0"/>
              </a:spcBef>
              <a:spcAft>
                <a:spcPct val="0"/>
              </a:spcAft>
              <a:defRPr>
                <a:solidFill>
                  <a:schemeClr val="tx1"/>
                </a:solidFill>
                <a:latin charset="0" typeface="Arial"/>
              </a:defRPr>
            </a:lvl9pPr>
          </a:lstStyle>
          <a:p>
            <a:pPr eaLnBrk="1" hangingPunct="1">
              <a:spcBef>
                <a:spcPct val="50000"/>
              </a:spcBef>
            </a:pPr>
            <a:r>
              <a:rPr dirty="0" i="1" lang="en-US" sz="900">
                <a:solidFill>
                  <a:prstClr val="black"/>
                </a:solidFill>
              </a:rPr>
              <a:t>Photo Credit: </a:t>
            </a:r>
            <a:r>
              <a:rPr dirty="0" i="1" lang="en-US" smtClean="0" sz="900">
                <a:solidFill>
                  <a:prstClr val="black"/>
                </a:solidFill>
              </a:rPr>
              <a:t>USDA/ Stephen Ausmus; Yann Arthus-Bertrand</a:t>
            </a:r>
            <a:endParaRPr dirty="0" i="1" lang="en-US" sz="900">
              <a:solidFill>
                <a:prstClr val="black"/>
              </a:solidFill>
            </a:endParaRPr>
          </a:p>
        </p:txBody>
      </p:sp>
      <p:sp>
        <p:nvSpPr>
          <p:cNvPr id="16" name="Content Placeholder 2"/>
          <p:cNvSpPr txBox="1">
            <a:spLocks/>
          </p:cNvSpPr>
          <p:nvPr/>
        </p:nvSpPr>
        <p:spPr>
          <a:xfrm>
            <a:off x="179907" y="2102893"/>
            <a:ext cx="6634615" cy="640307"/>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r>
              <a:rPr b="1" dirty="0" i="1" lang="en-US" smtClean="0" sz="2200">
                <a:solidFill>
                  <a:prstClr val="black"/>
                </a:solidFill>
              </a:rPr>
              <a:t>Overgrazing</a:t>
            </a:r>
            <a:r>
              <a:rPr dirty="0" lang="en-US" smtClean="0" sz="2200">
                <a:solidFill>
                  <a:prstClr val="black"/>
                </a:solidFill>
              </a:rPr>
              <a:t>: The global grazing livestock population grew by 1.2 billion animals since 1960</a:t>
            </a:r>
          </a:p>
        </p:txBody>
      </p:sp>
      <p:sp>
        <p:nvSpPr>
          <p:cNvPr id="17" name="Content Placeholder 2"/>
          <p:cNvSpPr txBox="1">
            <a:spLocks/>
          </p:cNvSpPr>
          <p:nvPr/>
        </p:nvSpPr>
        <p:spPr>
          <a:xfrm>
            <a:off x="179907" y="3039799"/>
            <a:ext cx="7096875" cy="1075001"/>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r>
              <a:rPr b="1" dirty="0" i="1" lang="en-US" smtClean="0" sz="2200">
                <a:solidFill>
                  <a:prstClr val="black"/>
                </a:solidFill>
              </a:rPr>
              <a:t>Overcutting</a:t>
            </a:r>
            <a:r>
              <a:rPr dirty="0" lang="en-US" smtClean="0" sz="2200">
                <a:solidFill>
                  <a:prstClr val="black"/>
                </a:solidFill>
              </a:rPr>
              <a:t>: The world’s forests lose a net 5.6 million hectares</a:t>
            </a:r>
            <a:r>
              <a:rPr dirty="0" lang="en-US" sz="2400">
                <a:solidFill>
                  <a:prstClr val="black"/>
                </a:solidFill>
              </a:rPr>
              <a:t>—</a:t>
            </a:r>
            <a:r>
              <a:rPr dirty="0" lang="en-US" smtClean="0" sz="2200">
                <a:solidFill>
                  <a:prstClr val="black"/>
                </a:solidFill>
              </a:rPr>
              <a:t>an area the size of Costa Rica</a:t>
            </a:r>
            <a:r>
              <a:rPr dirty="0" lang="en-US" sz="2400">
                <a:solidFill>
                  <a:prstClr val="black"/>
                </a:solidFill>
              </a:rPr>
              <a:t>—</a:t>
            </a:r>
            <a:r>
              <a:rPr dirty="0" lang="en-US" smtClean="0" sz="2200">
                <a:solidFill>
                  <a:prstClr val="black"/>
                </a:solidFill>
              </a:rPr>
              <a:t>each year</a:t>
            </a:r>
            <a:endParaRPr dirty="0" lang="en-US" sz="2200">
              <a:solidFill>
                <a:prstClr val="black"/>
              </a:solidFill>
            </a:endParaRPr>
          </a:p>
        </p:txBody>
      </p:sp>
      <p:sp>
        <p:nvSpPr>
          <p:cNvPr id="18" name="Content Placeholder 2"/>
          <p:cNvSpPr txBox="1">
            <a:spLocks/>
          </p:cNvSpPr>
          <p:nvPr/>
        </p:nvSpPr>
        <p:spPr>
          <a:xfrm>
            <a:off x="179907" y="4349087"/>
            <a:ext cx="6838879" cy="1061113"/>
          </a:xfrm>
          <a:prstGeom prst="rect">
            <a:avLst/>
          </a:prstGeom>
        </p:spPr>
        <p:txBody>
          <a:bodyPr bIns="45720" lIns="91440" rIns="91440" rtlCol="0" tIns="45720" vert="horz">
            <a:normAutofit lnSpcReduction="10000"/>
          </a:bodyPr>
          <a:lstStyle>
            <a:lvl1pPr algn="l" defTabSz="914400" eaLnBrk="1" hangingPunct="1" indent="-342900" latinLnBrk="0" marL="342900" rtl="0">
              <a:spcBef>
                <a:spcPct val="20000"/>
              </a:spcBef>
              <a:buFont charset="0"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r>
              <a:rPr b="1" dirty="0" i="1" lang="en-US" smtClean="0" sz="2200">
                <a:solidFill>
                  <a:prstClr val="black"/>
                </a:solidFill>
              </a:rPr>
              <a:t>Overplowing</a:t>
            </a:r>
            <a:r>
              <a:rPr dirty="0" lang="en-US" smtClean="0" sz="2200">
                <a:solidFill>
                  <a:prstClr val="black"/>
                </a:solidFill>
              </a:rPr>
              <a:t>: In parts of Africa, Asia, and the Middle East, productive cropland is turning into wasteland</a:t>
            </a:r>
          </a:p>
        </p:txBody>
      </p:sp>
      <p:sp>
        <p:nvSpPr>
          <p:cNvPr id="19" name="Content Placeholder 2"/>
          <p:cNvSpPr txBox="1">
            <a:spLocks/>
          </p:cNvSpPr>
          <p:nvPr/>
        </p:nvSpPr>
        <p:spPr>
          <a:xfrm>
            <a:off x="179907" y="5410200"/>
            <a:ext cx="6803322" cy="1078026"/>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r>
              <a:rPr b="1" dirty="0" i="1" lang="en-US" smtClean="0" sz="2200">
                <a:solidFill>
                  <a:prstClr val="black"/>
                </a:solidFill>
              </a:rPr>
              <a:t>Overpumping</a:t>
            </a:r>
            <a:r>
              <a:rPr dirty="0" lang="en-US" smtClean="0" sz="2200">
                <a:solidFill>
                  <a:prstClr val="black"/>
                </a:solidFill>
              </a:rPr>
              <a:t>: Half the world’s population lives in countries that are extracting groundwater from aquifers faster than it is replenished</a:t>
            </a:r>
            <a:endParaRPr dirty="0" lang="en-US" sz="2200">
              <a:solidFill>
                <a:prstClr val="black"/>
              </a:solidFill>
            </a:endParaRPr>
          </a:p>
        </p:txBody>
      </p:sp>
    </p:spTree>
    <p:extLst>
      <p:ext uri="{BB962C8B-B14F-4D97-AF65-F5344CB8AC3E}">
        <p14:creationId xmlns:p14="http://schemas.microsoft.com/office/powerpoint/2010/main" val="811734145"/>
      </p:ext>
    </p:extLst>
  </p:cSld>
  <p:clrMapOvr>
    <a:masterClrMapping/>
  </p:clrMapOvr>
  <p:timing>
    <p:tnLst>
      <p:par>
        <p:cTn dur="indefinite" id="1" nodeType="tmRoot" restart="never"/>
      </p:par>
    </p:tnLst>
  </p:timing>
</p:sld>
</file>

<file path=ppt/slides/slide8.xml><?xml version="1.0" encoding="utf-8"?>
<p:sld xmlns:p="http://schemas.openxmlformats.org/presentationml/2006/main" xmlns:a="http://schemas.openxmlformats.org/drawingml/2006/main" xmlns:r="http://schemas.openxmlformats.org/officeDocument/2006/relationships">
  <p:cSld>
    <p:bg>
      <p:bgPr>
        <a:blipFill dpi="0" rotWithShape="1">
          <a:blip r:embed="rId3">
            <a:alphaModFix amt="90000"/>
            <a:lum/>
          </a:blip>
          <a:srcRect/>
          <a:stretch>
            <a:fillRect l="-7000" r="-7000"/>
          </a:stretch>
        </a:blipFill>
        <a:effectLst/>
      </p:bgPr>
    </p:bg>
    <p:spTree>
      <p:nvGrpSpPr>
        <p:cNvPr id="1" name=""/>
        <p:cNvGrpSpPr/>
        <p:nvPr/>
      </p:nvGrpSpPr>
      <p:grpSpPr>
        <a:xfrm>
          <a:off x="0" y="0"/>
          <a:ext cx="0" cy="0"/>
          <a:chOff x="0" y="0"/>
          <a:chExt cx="0" cy="0"/>
        </a:xfrm>
      </p:grpSpPr>
      <p:sp>
        <p:nvSpPr>
          <p:cNvPr id="11" name="Rectangle 4"/>
          <p:cNvSpPr>
            <a:spLocks noChangeArrowheads="1"/>
          </p:cNvSpPr>
          <p:nvPr/>
        </p:nvSpPr>
        <p:spPr bwMode="auto">
          <a:xfrm>
            <a:off x="189704" y="1353143"/>
            <a:ext cx="8778240" cy="5274670"/>
          </a:xfrm>
          <a:prstGeom prst="rect">
            <a:avLst/>
          </a:prstGeom>
          <a:solidFill>
            <a:schemeClr val="bg1">
              <a:alpha val="8980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wrap="none"/>
          <a:lstStyle/>
          <a:p>
            <a:endParaRPr dirty="0" lang="en-US">
              <a:solidFill>
                <a:prstClr val="black"/>
              </a:solidFill>
            </a:endParaRPr>
          </a:p>
        </p:txBody>
      </p:sp>
      <p:sp>
        <p:nvSpPr>
          <p:cNvPr id="3" name="Content Placeholder 2"/>
          <p:cNvSpPr>
            <a:spLocks noGrp="1"/>
          </p:cNvSpPr>
          <p:nvPr>
            <p:ph idx="1"/>
          </p:nvPr>
        </p:nvSpPr>
        <p:spPr>
          <a:xfrm>
            <a:off x="457200" y="1447800"/>
            <a:ext cx="4572000" cy="4419600"/>
          </a:xfrm>
        </p:spPr>
        <p:txBody>
          <a:bodyPr>
            <a:noAutofit/>
          </a:bodyPr>
          <a:lstStyle/>
          <a:p>
            <a:r>
              <a:rPr dirty="0" lang="en-US" smtClean="0" sz="2500">
                <a:latin charset="0" pitchFamily="34" typeface="Arial"/>
                <a:cs charset="0" pitchFamily="34" typeface="Arial"/>
              </a:rPr>
              <a:t>World meat demand grew fivefold since 1950</a:t>
            </a:r>
          </a:p>
          <a:p>
            <a:endParaRPr dirty="0" lang="en-US" smtClean="0" sz="2500">
              <a:latin charset="0" pitchFamily="34" typeface="Arial"/>
              <a:cs charset="0" pitchFamily="34" typeface="Arial"/>
            </a:endParaRPr>
          </a:p>
          <a:p>
            <a:r>
              <a:rPr dirty="0" lang="en-US" smtClean="0" sz="2500">
                <a:latin charset="0" pitchFamily="34" typeface="Arial"/>
                <a:cs charset="0" pitchFamily="34" typeface="Arial"/>
              </a:rPr>
              <a:t>As incomes rise, some </a:t>
            </a:r>
            <a:r>
              <a:rPr dirty="0" lang="en-US" sz="2500">
                <a:latin charset="0" pitchFamily="34" typeface="Arial"/>
                <a:cs charset="0" pitchFamily="34" typeface="Arial"/>
              </a:rPr>
              <a:t>3 billion </a:t>
            </a:r>
            <a:r>
              <a:rPr dirty="0" lang="en-US" smtClean="0" sz="2500">
                <a:latin charset="0" pitchFamily="34" typeface="Arial"/>
                <a:cs charset="0" pitchFamily="34" typeface="Arial"/>
              </a:rPr>
              <a:t>people in the developing world </a:t>
            </a:r>
            <a:r>
              <a:rPr dirty="0" lang="en-US" sz="2500">
                <a:latin charset="0" pitchFamily="34" typeface="Arial"/>
                <a:cs charset="0" pitchFamily="34" typeface="Arial"/>
              </a:rPr>
              <a:t>desire to eat </a:t>
            </a:r>
            <a:r>
              <a:rPr dirty="0" lang="en-US" smtClean="0" sz="2500">
                <a:latin charset="0" pitchFamily="34" typeface="Arial"/>
                <a:cs charset="0" pitchFamily="34" typeface="Arial"/>
              </a:rPr>
              <a:t>more </a:t>
            </a:r>
            <a:r>
              <a:rPr dirty="0" lang="en-US" sz="2500">
                <a:latin charset="0" pitchFamily="34" typeface="Arial"/>
                <a:cs charset="0" pitchFamily="34" typeface="Arial"/>
              </a:rPr>
              <a:t>meat, milk, </a:t>
            </a:r>
            <a:r>
              <a:rPr dirty="0" lang="en-US" smtClean="0" sz="2500">
                <a:latin charset="0" pitchFamily="34" typeface="Arial"/>
                <a:cs charset="0" pitchFamily="34" typeface="Arial"/>
              </a:rPr>
              <a:t>and eggs </a:t>
            </a:r>
          </a:p>
          <a:p>
            <a:endParaRPr dirty="0" lang="en-US" sz="2500">
              <a:latin charset="0" pitchFamily="34" typeface="Arial"/>
              <a:cs charset="0" pitchFamily="34" typeface="Arial"/>
            </a:endParaRPr>
          </a:p>
          <a:p>
            <a:r>
              <a:rPr dirty="0" lang="en-US" smtClean="0" sz="2500">
                <a:latin charset="0" pitchFamily="34" typeface="Arial"/>
                <a:cs charset="0" pitchFamily="34" typeface="Arial"/>
              </a:rPr>
              <a:t>This requires more grain and soybeans for animal feed</a:t>
            </a:r>
          </a:p>
          <a:p>
            <a:endParaRPr dirty="0" lang="en-US" smtClean="0" sz="2400">
              <a:latin charset="0" pitchFamily="34" typeface="Arial"/>
              <a:cs charset="0" pitchFamily="34" typeface="Arial"/>
            </a:endParaRPr>
          </a:p>
        </p:txBody>
      </p:sp>
      <p:sp>
        <p:nvSpPr>
          <p:cNvPr id="4" name="Rectangle 2"/>
          <p:cNvSpPr>
            <a:spLocks noChangeArrowheads="1" noGrp="1"/>
          </p:cNvSpPr>
          <p:nvPr>
            <p:ph type="title"/>
          </p:nvPr>
        </p:nvSpPr>
        <p:spPr>
          <a:xfrm>
            <a:off x="457200" y="152400"/>
            <a:ext cx="8229600" cy="1143000"/>
          </a:xfrm>
        </p:spPr>
        <p:txBody>
          <a:bodyPr>
            <a:normAutofit/>
          </a:bodyPr>
          <a:lstStyle/>
          <a:p>
            <a:pPr eaLnBrk="1" hangingPunct="1"/>
            <a:r>
              <a:rPr dirty="0" lang="en-US" smtClean="0">
                <a:latin charset="0" pitchFamily="34" typeface="Arial"/>
                <a:cs charset="0" pitchFamily="34" typeface="Arial"/>
              </a:rPr>
              <a:t>More Meat, More Feed</a:t>
            </a:r>
          </a:p>
        </p:txBody>
      </p:sp>
      <p:sp>
        <p:nvSpPr>
          <p:cNvPr id="5" name="Line 11"/>
          <p:cNvSpPr>
            <a:spLocks noChangeShapeType="1"/>
          </p:cNvSpPr>
          <p:nvPr/>
        </p:nvSpPr>
        <p:spPr bwMode="auto">
          <a:xfrm>
            <a:off x="594360" y="1069848"/>
            <a:ext cx="854964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dirty="0" lang="en-US">
              <a:solidFill>
                <a:prstClr val="white"/>
              </a:solidFill>
            </a:endParaRPr>
          </a:p>
        </p:txBody>
      </p:sp>
      <p:sp>
        <p:nvSpPr>
          <p:cNvPr id="9" name="Text Box 10"/>
          <p:cNvSpPr txBox="1">
            <a:spLocks noChangeArrowheads="1"/>
          </p:cNvSpPr>
          <p:nvPr/>
        </p:nvSpPr>
        <p:spPr bwMode="auto">
          <a:xfrm>
            <a:off x="5112342" y="1534180"/>
            <a:ext cx="36972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charset="0" typeface="Arial"/>
              </a:defRPr>
            </a:lvl1pPr>
            <a:lvl2pPr eaLnBrk="0" hangingPunct="0" indent="-285750" marL="742950">
              <a:defRPr>
                <a:solidFill>
                  <a:schemeClr val="tx1"/>
                </a:solidFill>
                <a:latin charset="0" typeface="Arial"/>
              </a:defRPr>
            </a:lvl2pPr>
            <a:lvl3pPr eaLnBrk="0" hangingPunct="0" indent="-228600" marL="1143000">
              <a:defRPr>
                <a:solidFill>
                  <a:schemeClr val="tx1"/>
                </a:solidFill>
                <a:latin charset="0" typeface="Arial"/>
              </a:defRPr>
            </a:lvl3pPr>
            <a:lvl4pPr eaLnBrk="0" hangingPunct="0" indent="-228600" marL="1600200">
              <a:defRPr>
                <a:solidFill>
                  <a:schemeClr val="tx1"/>
                </a:solidFill>
                <a:latin charset="0" typeface="Arial"/>
              </a:defRPr>
            </a:lvl4pPr>
            <a:lvl5pPr eaLnBrk="0" hangingPunct="0" indent="-228600" marL="2057400">
              <a:defRPr>
                <a:solidFill>
                  <a:schemeClr val="tx1"/>
                </a:solidFill>
                <a:latin charset="0" typeface="Arial"/>
              </a:defRPr>
            </a:lvl5pPr>
            <a:lvl6pPr algn="ctr" eaLnBrk="0" fontAlgn="base" hangingPunct="0" indent="-228600" marL="2514600">
              <a:spcBef>
                <a:spcPct val="0"/>
              </a:spcBef>
              <a:spcAft>
                <a:spcPct val="0"/>
              </a:spcAft>
              <a:defRPr>
                <a:solidFill>
                  <a:schemeClr val="tx1"/>
                </a:solidFill>
                <a:latin charset="0" typeface="Arial"/>
              </a:defRPr>
            </a:lvl6pPr>
            <a:lvl7pPr algn="ctr" eaLnBrk="0" fontAlgn="base" hangingPunct="0" indent="-228600" marL="2971800">
              <a:spcBef>
                <a:spcPct val="0"/>
              </a:spcBef>
              <a:spcAft>
                <a:spcPct val="0"/>
              </a:spcAft>
              <a:defRPr>
                <a:solidFill>
                  <a:schemeClr val="tx1"/>
                </a:solidFill>
                <a:latin charset="0" typeface="Arial"/>
              </a:defRPr>
            </a:lvl7pPr>
            <a:lvl8pPr algn="ctr" eaLnBrk="0" fontAlgn="base" hangingPunct="0" indent="-228600" marL="3429000">
              <a:spcBef>
                <a:spcPct val="0"/>
              </a:spcBef>
              <a:spcAft>
                <a:spcPct val="0"/>
              </a:spcAft>
              <a:defRPr>
                <a:solidFill>
                  <a:schemeClr val="tx1"/>
                </a:solidFill>
                <a:latin charset="0" typeface="Arial"/>
              </a:defRPr>
            </a:lvl8pPr>
            <a:lvl9pPr algn="ctr" eaLnBrk="0" fontAlgn="base" hangingPunct="0" indent="-228600" marL="3886200">
              <a:spcBef>
                <a:spcPct val="0"/>
              </a:spcBef>
              <a:spcAft>
                <a:spcPct val="0"/>
              </a:spcAft>
              <a:defRPr>
                <a:solidFill>
                  <a:schemeClr val="tx1"/>
                </a:solidFill>
                <a:latin charset="0" typeface="Arial"/>
              </a:defRPr>
            </a:lvl9pPr>
          </a:lstStyle>
          <a:p>
            <a:pPr algn="ctr" eaLnBrk="1" hangingPunct="1">
              <a:spcBef>
                <a:spcPct val="50000"/>
              </a:spcBef>
            </a:pPr>
            <a:r>
              <a:rPr b="1" dirty="0" lang="en-US" sz="1600">
                <a:solidFill>
                  <a:srgbClr val="333333"/>
                </a:solidFill>
              </a:rPr>
              <a:t>World </a:t>
            </a:r>
            <a:r>
              <a:rPr b="1" dirty="0" lang="en-US" smtClean="0" sz="1600">
                <a:solidFill>
                  <a:srgbClr val="333333"/>
                </a:solidFill>
              </a:rPr>
              <a:t>Meat Production by Type, </a:t>
            </a:r>
            <a:br>
              <a:rPr b="1" dirty="0" lang="en-US" smtClean="0" sz="1600">
                <a:solidFill>
                  <a:srgbClr val="333333"/>
                </a:solidFill>
              </a:rPr>
            </a:br>
            <a:r>
              <a:rPr b="1" dirty="0" lang="en-US" smtClean="0" sz="1600">
                <a:solidFill>
                  <a:srgbClr val="333333"/>
                </a:solidFill>
              </a:rPr>
              <a:t>1950-2010</a:t>
            </a:r>
            <a:endParaRPr b="1" dirty="0" lang="en-US" sz="1600">
              <a:solidFill>
                <a:srgbClr val="333333"/>
              </a:solidFill>
            </a:endParaRPr>
          </a:p>
        </p:txBody>
      </p:sp>
      <p:sp>
        <p:nvSpPr>
          <p:cNvPr id="10" name="Text Box 18"/>
          <p:cNvSpPr txBox="1">
            <a:spLocks noChangeArrowheads="1"/>
          </p:cNvSpPr>
          <p:nvPr/>
        </p:nvSpPr>
        <p:spPr bwMode="auto">
          <a:xfrm>
            <a:off x="6650038" y="6627813"/>
            <a:ext cx="24939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charset="0" typeface="Arial"/>
              </a:defRPr>
            </a:lvl1pPr>
            <a:lvl2pPr eaLnBrk="0" hangingPunct="0" indent="-285750" marL="742950">
              <a:defRPr>
                <a:solidFill>
                  <a:schemeClr val="tx1"/>
                </a:solidFill>
                <a:latin charset="0" typeface="Arial"/>
              </a:defRPr>
            </a:lvl2pPr>
            <a:lvl3pPr eaLnBrk="0" hangingPunct="0" indent="-228600" marL="1143000">
              <a:defRPr>
                <a:solidFill>
                  <a:schemeClr val="tx1"/>
                </a:solidFill>
                <a:latin charset="0" typeface="Arial"/>
              </a:defRPr>
            </a:lvl3pPr>
            <a:lvl4pPr eaLnBrk="0" hangingPunct="0" indent="-228600" marL="1600200">
              <a:defRPr>
                <a:solidFill>
                  <a:schemeClr val="tx1"/>
                </a:solidFill>
                <a:latin charset="0" typeface="Arial"/>
              </a:defRPr>
            </a:lvl4pPr>
            <a:lvl5pPr eaLnBrk="0" hangingPunct="0" indent="-228600" marL="2057400">
              <a:defRPr>
                <a:solidFill>
                  <a:schemeClr val="tx1"/>
                </a:solidFill>
                <a:latin charset="0" typeface="Arial"/>
              </a:defRPr>
            </a:lvl5pPr>
            <a:lvl6pPr algn="ctr" eaLnBrk="0" fontAlgn="base" hangingPunct="0" indent="-228600" marL="2514600">
              <a:spcBef>
                <a:spcPct val="0"/>
              </a:spcBef>
              <a:spcAft>
                <a:spcPct val="0"/>
              </a:spcAft>
              <a:defRPr>
                <a:solidFill>
                  <a:schemeClr val="tx1"/>
                </a:solidFill>
                <a:latin charset="0" typeface="Arial"/>
              </a:defRPr>
            </a:lvl6pPr>
            <a:lvl7pPr algn="ctr" eaLnBrk="0" fontAlgn="base" hangingPunct="0" indent="-228600" marL="2971800">
              <a:spcBef>
                <a:spcPct val="0"/>
              </a:spcBef>
              <a:spcAft>
                <a:spcPct val="0"/>
              </a:spcAft>
              <a:defRPr>
                <a:solidFill>
                  <a:schemeClr val="tx1"/>
                </a:solidFill>
                <a:latin charset="0" typeface="Arial"/>
              </a:defRPr>
            </a:lvl7pPr>
            <a:lvl8pPr algn="ctr" eaLnBrk="0" fontAlgn="base" hangingPunct="0" indent="-228600" marL="3429000">
              <a:spcBef>
                <a:spcPct val="0"/>
              </a:spcBef>
              <a:spcAft>
                <a:spcPct val="0"/>
              </a:spcAft>
              <a:defRPr>
                <a:solidFill>
                  <a:schemeClr val="tx1"/>
                </a:solidFill>
                <a:latin charset="0" typeface="Arial"/>
              </a:defRPr>
            </a:lvl8pPr>
            <a:lvl9pPr algn="ctr" eaLnBrk="0" fontAlgn="base" hangingPunct="0" indent="-228600" marL="3886200">
              <a:spcBef>
                <a:spcPct val="0"/>
              </a:spcBef>
              <a:spcAft>
                <a:spcPct val="0"/>
              </a:spcAft>
              <a:defRPr>
                <a:solidFill>
                  <a:schemeClr val="tx1"/>
                </a:solidFill>
                <a:latin charset="0" typeface="Arial"/>
              </a:defRPr>
            </a:lvl9pPr>
          </a:lstStyle>
          <a:p>
            <a:pPr algn="ctr" eaLnBrk="1" fontAlgn="base" hangingPunct="1">
              <a:spcBef>
                <a:spcPct val="50000"/>
              </a:spcBef>
              <a:spcAft>
                <a:spcPct val="0"/>
              </a:spcAft>
            </a:pPr>
            <a:r>
              <a:rPr dirty="0" i="1" lang="en-US" sz="900">
                <a:solidFill>
                  <a:srgbClr val="FFFFFF"/>
                </a:solidFill>
              </a:rPr>
              <a:t>Photo Credit: USDA </a:t>
            </a:r>
            <a:r>
              <a:rPr dirty="0" i="1" lang="en-US" smtClean="0" sz="900">
                <a:solidFill>
                  <a:srgbClr val="FFFFFF"/>
                </a:solidFill>
              </a:rPr>
              <a:t>/ </a:t>
            </a:r>
            <a:r>
              <a:rPr dirty="0" i="1" lang="en-US" sz="900">
                <a:solidFill>
                  <a:srgbClr val="FFFFFF"/>
                </a:solidFill>
              </a:rPr>
              <a:t>Keith </a:t>
            </a:r>
            <a:r>
              <a:rPr dirty="0" i="1" lang="en-US" smtClean="0" sz="900">
                <a:solidFill>
                  <a:srgbClr val="FFFFFF"/>
                </a:solidFill>
              </a:rPr>
              <a:t>Weller</a:t>
            </a:r>
            <a:endParaRPr dirty="0" i="1" lang="en-US" sz="900">
              <a:solidFill>
                <a:srgbClr val="FFFFFF"/>
              </a:solidFill>
            </a:endParaRPr>
          </a:p>
        </p:txBody>
      </p:sp>
      <p:pic>
        <p:nvPicPr>
          <p:cNvPr id="3075" name="Picture 3"/>
          <p:cNvPicPr>
            <a:picLocks noChangeArrowheads="1" noChangeAspect="1"/>
          </p:cNvPicPr>
          <p:nvPr/>
        </p:nvPicPr>
        <p:blipFill rotWithShape="1">
          <a:blip r:embed="rId4">
            <a:extLst>
              <a:ext uri="{28A0092B-C50C-407E-A947-70E740481C1C}">
                <a14:useLocalDpi xmlns:a14="http://schemas.microsoft.com/office/drawing/2010/main" val="0"/>
              </a:ext>
            </a:extLst>
          </a:blip>
          <a:srcRect b="12"/>
          <a:stretch/>
        </p:blipFill>
        <p:spPr bwMode="auto">
          <a:xfrm>
            <a:off x="4645960" y="1940169"/>
            <a:ext cx="4193240" cy="3165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spTree>
    <p:extLst>
      <p:ext uri="{BB962C8B-B14F-4D97-AF65-F5344CB8AC3E}">
        <p14:creationId xmlns:p14="http://schemas.microsoft.com/office/powerpoint/2010/main" val="112970272"/>
      </p:ext>
    </p:extLst>
  </p:cSld>
  <p:clrMapOvr>
    <a:masterClrMapping/>
  </p:clrMapOvr>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grpId="0" id="5" nodeType="withEffect" presetClass="entr" presetID="10" presetSubtype="0">
                                  <p:stCondLst>
                                    <p:cond delay="2000"/>
                                  </p:stCondLst>
                                  <p:childTnLst>
                                    <p:set>
                                      <p:cBhvr>
                                        <p:cTn dur="1" fill="hold" id="6">
                                          <p:stCondLst>
                                            <p:cond delay="0"/>
                                          </p:stCondLst>
                                        </p:cTn>
                                        <p:tgtEl>
                                          <p:spTgt spid="9"/>
                                        </p:tgtEl>
                                        <p:attrNameLst>
                                          <p:attrName>style.visibility</p:attrName>
                                        </p:attrNameLst>
                                      </p:cBhvr>
                                      <p:to>
                                        <p:strVal val="visible"/>
                                      </p:to>
                                    </p:set>
                                    <p:animEffect filter="fade" transition="in">
                                      <p:cBhvr>
                                        <p:cTn dur="500" id="7"/>
                                        <p:tgtEl>
                                          <p:spTgt spid="9"/>
                                        </p:tgtEl>
                                      </p:cBhvr>
                                    </p:animEffect>
                                  </p:childTnLst>
                                </p:cTn>
                              </p:par>
                              <p:par>
                                <p:cTn fill="hold" grpId="0" id="8" nodeType="withEffect" presetClass="entr" presetID="10" presetSubtype="0">
                                  <p:stCondLst>
                                    <p:cond delay="2000"/>
                                  </p:stCondLst>
                                  <p:childTnLst>
                                    <p:set>
                                      <p:cBhvr>
                                        <p:cTn dur="1" fill="hold" id="9">
                                          <p:stCondLst>
                                            <p:cond delay="0"/>
                                          </p:stCondLst>
                                        </p:cTn>
                                        <p:tgtEl>
                                          <p:spTgt spid="3">
                                            <p:txEl>
                                              <p:pRg end="0" st="0"/>
                                            </p:txEl>
                                          </p:spTgt>
                                        </p:tgtEl>
                                        <p:attrNameLst>
                                          <p:attrName>style.visibility</p:attrName>
                                        </p:attrNameLst>
                                      </p:cBhvr>
                                      <p:to>
                                        <p:strVal val="visible"/>
                                      </p:to>
                                    </p:set>
                                    <p:animEffect filter="fade" transition="in">
                                      <p:cBhvr>
                                        <p:cTn dur="500" id="10"/>
                                        <p:tgtEl>
                                          <p:spTgt spid="3">
                                            <p:txEl>
                                              <p:pRg end="0" st="0"/>
                                            </p:txEl>
                                          </p:spTgt>
                                        </p:tgtEl>
                                      </p:cBhvr>
                                    </p:animEffect>
                                  </p:childTnLst>
                                </p:cTn>
                              </p:par>
                              <p:par>
                                <p:cTn fill="hold" grpId="0" id="11" nodeType="withEffect" presetClass="entr" presetID="10" presetSubtype="0">
                                  <p:stCondLst>
                                    <p:cond delay="2000"/>
                                  </p:stCondLst>
                                  <p:childTnLst>
                                    <p:set>
                                      <p:cBhvr>
                                        <p:cTn dur="1" fill="hold" id="12">
                                          <p:stCondLst>
                                            <p:cond delay="0"/>
                                          </p:stCondLst>
                                        </p:cTn>
                                        <p:tgtEl>
                                          <p:spTgt spid="3">
                                            <p:txEl>
                                              <p:pRg end="2" st="2"/>
                                            </p:txEl>
                                          </p:spTgt>
                                        </p:tgtEl>
                                        <p:attrNameLst>
                                          <p:attrName>style.visibility</p:attrName>
                                        </p:attrNameLst>
                                      </p:cBhvr>
                                      <p:to>
                                        <p:strVal val="visible"/>
                                      </p:to>
                                    </p:set>
                                    <p:animEffect filter="fade" transition="in">
                                      <p:cBhvr>
                                        <p:cTn dur="500" id="13"/>
                                        <p:tgtEl>
                                          <p:spTgt spid="3">
                                            <p:txEl>
                                              <p:pRg end="2" st="2"/>
                                            </p:txEl>
                                          </p:spTgt>
                                        </p:tgtEl>
                                      </p:cBhvr>
                                    </p:animEffect>
                                  </p:childTnLst>
                                </p:cTn>
                              </p:par>
                              <p:par>
                                <p:cTn fill="hold" grpId="0" id="14" nodeType="withEffect" presetClass="entr" presetID="10" presetSubtype="0">
                                  <p:stCondLst>
                                    <p:cond delay="2000"/>
                                  </p:stCondLst>
                                  <p:childTnLst>
                                    <p:set>
                                      <p:cBhvr>
                                        <p:cTn dur="1" fill="hold" id="15">
                                          <p:stCondLst>
                                            <p:cond delay="0"/>
                                          </p:stCondLst>
                                        </p:cTn>
                                        <p:tgtEl>
                                          <p:spTgt spid="3">
                                            <p:txEl>
                                              <p:pRg end="4" st="4"/>
                                            </p:txEl>
                                          </p:spTgt>
                                        </p:tgtEl>
                                        <p:attrNameLst>
                                          <p:attrName>style.visibility</p:attrName>
                                        </p:attrNameLst>
                                      </p:cBhvr>
                                      <p:to>
                                        <p:strVal val="visible"/>
                                      </p:to>
                                    </p:set>
                                    <p:animEffect filter="fade" transition="in">
                                      <p:cBhvr>
                                        <p:cTn dur="500" id="16"/>
                                        <p:tgtEl>
                                          <p:spTgt spid="3">
                                            <p:txEl>
                                              <p:pRg end="4" st="4"/>
                                            </p:txEl>
                                          </p:spTgt>
                                        </p:tgtEl>
                                      </p:cBhvr>
                                    </p:animEffect>
                                  </p:childTnLst>
                                </p:cTn>
                              </p:par>
                              <p:par>
                                <p:cTn fill="hold" id="17" nodeType="withEffect" presetClass="entr" presetID="10" presetSubtype="0">
                                  <p:stCondLst>
                                    <p:cond delay="2000"/>
                                  </p:stCondLst>
                                  <p:childTnLst>
                                    <p:set>
                                      <p:cBhvr>
                                        <p:cTn dur="1" fill="hold" id="18">
                                          <p:stCondLst>
                                            <p:cond delay="0"/>
                                          </p:stCondLst>
                                        </p:cTn>
                                        <p:tgtEl>
                                          <p:spTgt spid="3075"/>
                                        </p:tgtEl>
                                        <p:attrNameLst>
                                          <p:attrName>style.visibility</p:attrName>
                                        </p:attrNameLst>
                                      </p:cBhvr>
                                      <p:to>
                                        <p:strVal val="visible"/>
                                      </p:to>
                                    </p:set>
                                    <p:animEffect filter="fade" transition="in">
                                      <p:cBhvr>
                                        <p:cTn dur="500" id="19"/>
                                        <p:tgtEl>
                                          <p:spTgt spid="3075"/>
                                        </p:tgtEl>
                                      </p:cBhvr>
                                    </p:animEffect>
                                  </p:childTnLst>
                                </p:cTn>
                              </p:par>
                              <p:par>
                                <p:cTn fill="hold" grpId="0" id="20" nodeType="withEffect" presetClass="entr" presetID="10" presetSubtype="0">
                                  <p:stCondLst>
                                    <p:cond delay="2000"/>
                                  </p:stCondLst>
                                  <p:childTnLst>
                                    <p:set>
                                      <p:cBhvr>
                                        <p:cTn dur="1" fill="hold" id="21">
                                          <p:stCondLst>
                                            <p:cond delay="0"/>
                                          </p:stCondLst>
                                        </p:cTn>
                                        <p:tgtEl>
                                          <p:spTgt spid="11"/>
                                        </p:tgtEl>
                                        <p:attrNameLst>
                                          <p:attrName>style.visibility</p:attrName>
                                        </p:attrNameLst>
                                      </p:cBhvr>
                                      <p:to>
                                        <p:strVal val="visible"/>
                                      </p:to>
                                    </p:set>
                                    <p:animEffect filter="fade" transition="in">
                                      <p:cBhvr>
                                        <p:cTn dur="500" id="22"/>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11"/>
      <p:bldP build="p" grpId="0" spid="3"/>
      <p:bldP grpId="0" spid="9"/>
    </p:bldLst>
  </p:timing>
</p:sld>
</file>

<file path=ppt/slides/slide9.xml><?xml version="1.0" encoding="utf-8"?>
<p:sld xmlns:p="http://schemas.openxmlformats.org/presentationml/2006/main" xmlns:a="http://schemas.openxmlformats.org/drawingml/2006/main" xmlns:r="http://schemas.openxmlformats.org/officeDocument/2006/relationships">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10" name="Rectangle 4"/>
          <p:cNvSpPr>
            <a:spLocks noChangeArrowheads="1"/>
          </p:cNvSpPr>
          <p:nvPr/>
        </p:nvSpPr>
        <p:spPr bwMode="auto">
          <a:xfrm>
            <a:off x="189704" y="1353143"/>
            <a:ext cx="8778240" cy="5274670"/>
          </a:xfrm>
          <a:prstGeom prst="rect">
            <a:avLst/>
          </a:prstGeom>
          <a:solidFill>
            <a:schemeClr val="bg1">
              <a:alpha val="8980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wrap="none"/>
          <a:lstStyle/>
          <a:p>
            <a:endParaRPr dirty="0" lang="en-US">
              <a:solidFill>
                <a:prstClr val="black"/>
              </a:solidFill>
            </a:endParaRPr>
          </a:p>
        </p:txBody>
      </p:sp>
      <p:sp>
        <p:nvSpPr>
          <p:cNvPr id="3" name="Content Placeholder 2"/>
          <p:cNvSpPr>
            <a:spLocks noGrp="1"/>
          </p:cNvSpPr>
          <p:nvPr>
            <p:ph idx="1"/>
          </p:nvPr>
        </p:nvSpPr>
        <p:spPr>
          <a:xfrm>
            <a:off x="304800" y="1469886"/>
            <a:ext cx="4564380" cy="4549914"/>
          </a:xfrm>
        </p:spPr>
        <p:txBody>
          <a:bodyPr>
            <a:noAutofit/>
          </a:bodyPr>
          <a:lstStyle/>
          <a:p>
            <a:pPr>
              <a:spcBef>
                <a:spcPts val="0"/>
              </a:spcBef>
              <a:spcAft>
                <a:spcPts val="600"/>
              </a:spcAft>
            </a:pPr>
            <a:r>
              <a:rPr dirty="0" lang="en-US" smtClean="0" sz="2400">
                <a:latin charset="0" pitchFamily="34" typeface="Arial"/>
                <a:cs charset="0" pitchFamily="34" typeface="Arial"/>
              </a:rPr>
              <a:t>U.S. corn is largest </a:t>
            </a:r>
            <a:r>
              <a:rPr dirty="0" lang="en-US" sz="2400">
                <a:latin charset="0" pitchFamily="34" typeface="Arial"/>
                <a:cs charset="0" pitchFamily="34" typeface="Arial"/>
              </a:rPr>
              <a:t>crop of </a:t>
            </a:r>
            <a:r>
              <a:rPr dirty="0" lang="en-US" smtClean="0" sz="2400">
                <a:latin charset="0" pitchFamily="34" typeface="Arial"/>
                <a:cs charset="0" pitchFamily="34" typeface="Arial"/>
              </a:rPr>
              <a:t>any grain worldwide, critical to world supplies</a:t>
            </a:r>
          </a:p>
          <a:p>
            <a:pPr>
              <a:spcBef>
                <a:spcPts val="0"/>
              </a:spcBef>
              <a:spcAft>
                <a:spcPts val="600"/>
              </a:spcAft>
            </a:pPr>
            <a:r>
              <a:rPr dirty="0" lang="en-US" smtClean="0" sz="2400">
                <a:latin charset="0" pitchFamily="34" typeface="Arial"/>
                <a:cs charset="0" pitchFamily="34" typeface="Arial"/>
              </a:rPr>
              <a:t>Close to 1/3 of U.S. grain now going to ethanol</a:t>
            </a:r>
          </a:p>
          <a:p>
            <a:pPr>
              <a:spcBef>
                <a:spcPts val="0"/>
              </a:spcBef>
              <a:spcAft>
                <a:spcPts val="600"/>
              </a:spcAft>
            </a:pPr>
            <a:r>
              <a:rPr dirty="0" lang="en-US" smtClean="0" sz="2400">
                <a:latin charset="0" pitchFamily="34" typeface="Arial"/>
                <a:cs charset="0" pitchFamily="34" typeface="Arial"/>
              </a:rPr>
              <a:t>Grain used to fuel U.S. cars in 2011 could otherwise have fed 400 million people</a:t>
            </a:r>
          </a:p>
          <a:p>
            <a:pPr>
              <a:spcBef>
                <a:spcPts val="0"/>
              </a:spcBef>
              <a:spcAft>
                <a:spcPts val="600"/>
              </a:spcAft>
            </a:pPr>
            <a:r>
              <a:rPr dirty="0" lang="en-US" smtClean="0" sz="2400">
                <a:latin charset="0" pitchFamily="34" typeface="Arial"/>
                <a:cs charset="0" pitchFamily="34" typeface="Arial"/>
              </a:rPr>
              <a:t>U.S. ethanol euphoria beginning in 2005 helped raise food prices worldwide</a:t>
            </a:r>
          </a:p>
        </p:txBody>
      </p:sp>
      <p:sp>
        <p:nvSpPr>
          <p:cNvPr id="4" name="Rectangle 2"/>
          <p:cNvSpPr>
            <a:spLocks noChangeArrowheads="1" noGrp="1"/>
          </p:cNvSpPr>
          <p:nvPr>
            <p:ph type="title"/>
          </p:nvPr>
        </p:nvSpPr>
        <p:spPr>
          <a:xfrm>
            <a:off x="457200" y="152400"/>
            <a:ext cx="8229600" cy="1143000"/>
          </a:xfrm>
        </p:spPr>
        <p:txBody>
          <a:bodyPr>
            <a:normAutofit/>
          </a:bodyPr>
          <a:lstStyle/>
          <a:p>
            <a:pPr eaLnBrk="1" hangingPunct="1"/>
            <a:r>
              <a:rPr dirty="0" lang="en-US" smtClean="0" sz="3600">
                <a:latin charset="0" pitchFamily="34" typeface="Arial"/>
                <a:cs charset="0" pitchFamily="34" typeface="Arial"/>
              </a:rPr>
              <a:t>Feeding Cars Instead of People</a:t>
            </a:r>
          </a:p>
        </p:txBody>
      </p:sp>
      <p:sp>
        <p:nvSpPr>
          <p:cNvPr id="5" name="Line 11"/>
          <p:cNvSpPr>
            <a:spLocks noChangeShapeType="1"/>
          </p:cNvSpPr>
          <p:nvPr/>
        </p:nvSpPr>
        <p:spPr bwMode="auto">
          <a:xfrm>
            <a:off x="594360" y="1069848"/>
            <a:ext cx="854964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dirty="0" lang="en-US">
              <a:solidFill>
                <a:prstClr val="black"/>
              </a:solidFill>
            </a:endParaRPr>
          </a:p>
        </p:txBody>
      </p:sp>
      <p:pic>
        <p:nvPicPr>
          <p:cNvPr id="1026" name="Picture 2"/>
          <p:cNvPicPr>
            <a:picLocks noChangeArrowheads="1" noChangeAspect="1"/>
          </p:cNvPicPr>
          <p:nvPr/>
        </p:nvPicPr>
        <p:blipFill rotWithShape="1">
          <a:blip cstate="print" r:embed="rId4">
            <a:extLst>
              <a:ext uri="{28A0092B-C50C-407E-A947-70E740481C1C}">
                <a14:useLocalDpi xmlns:a14="http://schemas.microsoft.com/office/drawing/2010/main" val="0"/>
              </a:ext>
            </a:extLst>
          </a:blip>
          <a:stretch/>
        </p:blipFill>
        <p:spPr bwMode="auto">
          <a:xfrm>
            <a:off x="4648200" y="2133600"/>
            <a:ext cx="4220977"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sp>
        <p:nvSpPr>
          <p:cNvPr id="8" name="Text Box 10"/>
          <p:cNvSpPr txBox="1">
            <a:spLocks noChangeArrowheads="1"/>
          </p:cNvSpPr>
          <p:nvPr/>
        </p:nvSpPr>
        <p:spPr bwMode="auto">
          <a:xfrm>
            <a:off x="4781842" y="1610380"/>
            <a:ext cx="39700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charset="0" typeface="Arial"/>
              </a:defRPr>
            </a:lvl1pPr>
            <a:lvl2pPr eaLnBrk="0" hangingPunct="0" indent="-285750" marL="742950">
              <a:defRPr>
                <a:solidFill>
                  <a:schemeClr val="tx1"/>
                </a:solidFill>
                <a:latin charset="0" typeface="Arial"/>
              </a:defRPr>
            </a:lvl2pPr>
            <a:lvl3pPr eaLnBrk="0" hangingPunct="0" indent="-228600" marL="1143000">
              <a:defRPr>
                <a:solidFill>
                  <a:schemeClr val="tx1"/>
                </a:solidFill>
                <a:latin charset="0" typeface="Arial"/>
              </a:defRPr>
            </a:lvl3pPr>
            <a:lvl4pPr eaLnBrk="0" hangingPunct="0" indent="-228600" marL="1600200">
              <a:defRPr>
                <a:solidFill>
                  <a:schemeClr val="tx1"/>
                </a:solidFill>
                <a:latin charset="0" typeface="Arial"/>
              </a:defRPr>
            </a:lvl4pPr>
            <a:lvl5pPr eaLnBrk="0" hangingPunct="0" indent="-228600" marL="2057400">
              <a:defRPr>
                <a:solidFill>
                  <a:schemeClr val="tx1"/>
                </a:solidFill>
                <a:latin charset="0" typeface="Arial"/>
              </a:defRPr>
            </a:lvl5pPr>
            <a:lvl6pPr algn="ctr" eaLnBrk="0" fontAlgn="base" hangingPunct="0" indent="-228600" marL="2514600">
              <a:spcBef>
                <a:spcPct val="0"/>
              </a:spcBef>
              <a:spcAft>
                <a:spcPct val="0"/>
              </a:spcAft>
              <a:defRPr>
                <a:solidFill>
                  <a:schemeClr val="tx1"/>
                </a:solidFill>
                <a:latin charset="0" typeface="Arial"/>
              </a:defRPr>
            </a:lvl6pPr>
            <a:lvl7pPr algn="ctr" eaLnBrk="0" fontAlgn="base" hangingPunct="0" indent="-228600" marL="2971800">
              <a:spcBef>
                <a:spcPct val="0"/>
              </a:spcBef>
              <a:spcAft>
                <a:spcPct val="0"/>
              </a:spcAft>
              <a:defRPr>
                <a:solidFill>
                  <a:schemeClr val="tx1"/>
                </a:solidFill>
                <a:latin charset="0" typeface="Arial"/>
              </a:defRPr>
            </a:lvl7pPr>
            <a:lvl8pPr algn="ctr" eaLnBrk="0" fontAlgn="base" hangingPunct="0" indent="-228600" marL="3429000">
              <a:spcBef>
                <a:spcPct val="0"/>
              </a:spcBef>
              <a:spcAft>
                <a:spcPct val="0"/>
              </a:spcAft>
              <a:defRPr>
                <a:solidFill>
                  <a:schemeClr val="tx1"/>
                </a:solidFill>
                <a:latin charset="0" typeface="Arial"/>
              </a:defRPr>
            </a:lvl8pPr>
            <a:lvl9pPr algn="ctr" eaLnBrk="0" fontAlgn="base" hangingPunct="0" indent="-228600" marL="3886200">
              <a:spcBef>
                <a:spcPct val="0"/>
              </a:spcBef>
              <a:spcAft>
                <a:spcPct val="0"/>
              </a:spcAft>
              <a:defRPr>
                <a:solidFill>
                  <a:schemeClr val="tx1"/>
                </a:solidFill>
                <a:latin charset="0" typeface="Arial"/>
              </a:defRPr>
            </a:lvl9pPr>
          </a:lstStyle>
          <a:p>
            <a:pPr algn="ctr" eaLnBrk="1" hangingPunct="1">
              <a:spcBef>
                <a:spcPct val="50000"/>
              </a:spcBef>
            </a:pPr>
            <a:r>
              <a:rPr b="1" dirty="0" lang="en-US" sz="1600">
                <a:solidFill>
                  <a:srgbClr val="333333"/>
                </a:solidFill>
              </a:rPr>
              <a:t>Corn Use for Feed and Fuel Ethanol </a:t>
            </a:r>
            <a:br>
              <a:rPr b="1" dirty="0" lang="en-US" sz="1600">
                <a:solidFill>
                  <a:srgbClr val="333333"/>
                </a:solidFill>
              </a:rPr>
            </a:br>
            <a:r>
              <a:rPr b="1" dirty="0" lang="en-US" sz="1600">
                <a:solidFill>
                  <a:srgbClr val="333333"/>
                </a:solidFill>
              </a:rPr>
              <a:t>in the United States, 1980-2011</a:t>
            </a:r>
          </a:p>
        </p:txBody>
      </p:sp>
      <p:sp>
        <p:nvSpPr>
          <p:cNvPr id="9" name="Text Box 18"/>
          <p:cNvSpPr txBox="1">
            <a:spLocks noChangeArrowheads="1"/>
          </p:cNvSpPr>
          <p:nvPr/>
        </p:nvSpPr>
        <p:spPr bwMode="auto">
          <a:xfrm>
            <a:off x="6650038" y="6627813"/>
            <a:ext cx="24939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charset="0" typeface="Arial"/>
              </a:defRPr>
            </a:lvl1pPr>
            <a:lvl2pPr eaLnBrk="0" hangingPunct="0" indent="-285750" marL="742950">
              <a:defRPr>
                <a:solidFill>
                  <a:schemeClr val="tx1"/>
                </a:solidFill>
                <a:latin charset="0" typeface="Arial"/>
              </a:defRPr>
            </a:lvl2pPr>
            <a:lvl3pPr eaLnBrk="0" hangingPunct="0" indent="-228600" marL="1143000">
              <a:defRPr>
                <a:solidFill>
                  <a:schemeClr val="tx1"/>
                </a:solidFill>
                <a:latin charset="0" typeface="Arial"/>
              </a:defRPr>
            </a:lvl3pPr>
            <a:lvl4pPr eaLnBrk="0" hangingPunct="0" indent="-228600" marL="1600200">
              <a:defRPr>
                <a:solidFill>
                  <a:schemeClr val="tx1"/>
                </a:solidFill>
                <a:latin charset="0" typeface="Arial"/>
              </a:defRPr>
            </a:lvl4pPr>
            <a:lvl5pPr eaLnBrk="0" hangingPunct="0" indent="-228600" marL="2057400">
              <a:defRPr>
                <a:solidFill>
                  <a:schemeClr val="tx1"/>
                </a:solidFill>
                <a:latin charset="0" typeface="Arial"/>
              </a:defRPr>
            </a:lvl5pPr>
            <a:lvl6pPr algn="ctr" eaLnBrk="0" fontAlgn="base" hangingPunct="0" indent="-228600" marL="2514600">
              <a:spcBef>
                <a:spcPct val="0"/>
              </a:spcBef>
              <a:spcAft>
                <a:spcPct val="0"/>
              </a:spcAft>
              <a:defRPr>
                <a:solidFill>
                  <a:schemeClr val="tx1"/>
                </a:solidFill>
                <a:latin charset="0" typeface="Arial"/>
              </a:defRPr>
            </a:lvl6pPr>
            <a:lvl7pPr algn="ctr" eaLnBrk="0" fontAlgn="base" hangingPunct="0" indent="-228600" marL="2971800">
              <a:spcBef>
                <a:spcPct val="0"/>
              </a:spcBef>
              <a:spcAft>
                <a:spcPct val="0"/>
              </a:spcAft>
              <a:defRPr>
                <a:solidFill>
                  <a:schemeClr val="tx1"/>
                </a:solidFill>
                <a:latin charset="0" typeface="Arial"/>
              </a:defRPr>
            </a:lvl7pPr>
            <a:lvl8pPr algn="ctr" eaLnBrk="0" fontAlgn="base" hangingPunct="0" indent="-228600" marL="3429000">
              <a:spcBef>
                <a:spcPct val="0"/>
              </a:spcBef>
              <a:spcAft>
                <a:spcPct val="0"/>
              </a:spcAft>
              <a:defRPr>
                <a:solidFill>
                  <a:schemeClr val="tx1"/>
                </a:solidFill>
                <a:latin charset="0" typeface="Arial"/>
              </a:defRPr>
            </a:lvl8pPr>
            <a:lvl9pPr algn="ctr" eaLnBrk="0" fontAlgn="base" hangingPunct="0" indent="-228600" marL="3886200">
              <a:spcBef>
                <a:spcPct val="0"/>
              </a:spcBef>
              <a:spcAft>
                <a:spcPct val="0"/>
              </a:spcAft>
              <a:defRPr>
                <a:solidFill>
                  <a:schemeClr val="tx1"/>
                </a:solidFill>
                <a:latin charset="0" typeface="Arial"/>
              </a:defRPr>
            </a:lvl9pPr>
          </a:lstStyle>
          <a:p>
            <a:pPr algn="ctr" eaLnBrk="1" fontAlgn="base" hangingPunct="1">
              <a:spcBef>
                <a:spcPct val="50000"/>
              </a:spcBef>
              <a:spcAft>
                <a:spcPct val="0"/>
              </a:spcAft>
            </a:pPr>
            <a:r>
              <a:rPr dirty="0" i="1" lang="en-US" sz="900">
                <a:solidFill>
                  <a:srgbClr val="FFFFFF"/>
                </a:solidFill>
              </a:rPr>
              <a:t>Photo Credit: USDA / </a:t>
            </a:r>
            <a:r>
              <a:rPr dirty="0" i="1" lang="en-US" smtClean="0" sz="900">
                <a:solidFill>
                  <a:srgbClr val="FFFFFF"/>
                </a:solidFill>
              </a:rPr>
              <a:t>Scott </a:t>
            </a:r>
            <a:r>
              <a:rPr dirty="0" i="1" lang="en-US" sz="900">
                <a:solidFill>
                  <a:srgbClr val="FFFFFF"/>
                </a:solidFill>
              </a:rPr>
              <a:t>Bauer</a:t>
            </a:r>
          </a:p>
        </p:txBody>
      </p:sp>
      <p:sp>
        <p:nvSpPr>
          <p:cNvPr id="11" name="Text Box 6"/>
          <p:cNvSpPr txBox="1">
            <a:spLocks noChangeArrowheads="1"/>
          </p:cNvSpPr>
          <p:nvPr/>
        </p:nvSpPr>
        <p:spPr bwMode="auto">
          <a:xfrm>
            <a:off x="182881" y="5769114"/>
            <a:ext cx="877823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algn="ctr" w="38100">
                <a:solidFill>
                  <a:schemeClr val="bg1"/>
                </a:solidFill>
                <a:miter lim="800000"/>
                <a:headEnd/>
                <a:tailEnd/>
              </a14:hiddenLine>
            </a:ext>
            <a:ext uri="{AF507438-7753-43E0-B8FC-AC1667EBCBE1}">
              <a14:hiddenEffects xmlns:a14="http://schemas.microsoft.com/office/drawing/2010/main">
                <a:effectLst>
                  <a:outerShdw algn="ctr" dir="2700000" dist="35921" rotWithShape="0">
                    <a:srgbClr val="808080"/>
                  </a:outerShdw>
                </a:effectLst>
              </a14:hiddenEffects>
            </a:ext>
          </a:extLst>
        </p:spPr>
        <p:txBody>
          <a:bodyPr wrap="square">
            <a:spAutoFit/>
          </a:bodyPr>
          <a:lstStyle/>
          <a:p>
            <a:pPr fontAlgn="base">
              <a:spcBef>
                <a:spcPct val="20000"/>
              </a:spcBef>
              <a:spcAft>
                <a:spcPct val="0"/>
              </a:spcAft>
            </a:pPr>
            <a:r>
              <a:rPr b="1" dirty="0" i="1" lang="en-US" smtClean="0" sz="2400">
                <a:solidFill>
                  <a:srgbClr val="000000"/>
                </a:solidFill>
                <a:latin charset="0" pitchFamily="34" typeface="Arial"/>
                <a:cs charset="0" pitchFamily="34" typeface="Arial"/>
              </a:rPr>
              <a:t>The grain </a:t>
            </a:r>
            <a:r>
              <a:rPr b="1" dirty="0" i="1" lang="en-US" sz="2400">
                <a:solidFill>
                  <a:srgbClr val="000000"/>
                </a:solidFill>
                <a:latin charset="0" pitchFamily="34" typeface="Arial"/>
                <a:cs charset="0" pitchFamily="34" typeface="Arial"/>
              </a:rPr>
              <a:t>needed to fill an SUV’s 25-gallon tank with ethanol once could feed one person for a </a:t>
            </a:r>
            <a:r>
              <a:rPr b="1" dirty="0" i="1" lang="en-US" smtClean="0" sz="2400">
                <a:solidFill>
                  <a:srgbClr val="000000"/>
                </a:solidFill>
                <a:latin charset="0" pitchFamily="34" typeface="Arial"/>
                <a:cs charset="0" pitchFamily="34" typeface="Arial"/>
              </a:rPr>
              <a:t>year.</a:t>
            </a:r>
            <a:endParaRPr b="1" dirty="0" i="1" lang="en-US" sz="2400">
              <a:solidFill>
                <a:srgbClr val="000000"/>
              </a:solidFill>
              <a:latin charset="0" pitchFamily="34" typeface="Arial"/>
              <a:cs charset="0" pitchFamily="34" typeface="Arial"/>
            </a:endParaRPr>
          </a:p>
        </p:txBody>
      </p:sp>
    </p:spTree>
    <p:extLst>
      <p:ext uri="{BB962C8B-B14F-4D97-AF65-F5344CB8AC3E}">
        <p14:creationId xmlns:p14="http://schemas.microsoft.com/office/powerpoint/2010/main" val="1651732100"/>
      </p:ext>
    </p:extLst>
  </p:cSld>
  <p:clrMapOvr>
    <a:masterClrMapping/>
  </p:clrMapOvr>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grpId="0" id="5" nodeType="withEffect" presetClass="entr" presetID="10" presetSubtype="0">
                                  <p:stCondLst>
                                    <p:cond delay="2000"/>
                                  </p:stCondLst>
                                  <p:childTnLst>
                                    <p:set>
                                      <p:cBhvr>
                                        <p:cTn dur="1" fill="hold" id="6">
                                          <p:stCondLst>
                                            <p:cond delay="0"/>
                                          </p:stCondLst>
                                        </p:cTn>
                                        <p:tgtEl>
                                          <p:spTgt spid="3"/>
                                        </p:tgtEl>
                                        <p:attrNameLst>
                                          <p:attrName>style.visibility</p:attrName>
                                        </p:attrNameLst>
                                      </p:cBhvr>
                                      <p:to>
                                        <p:strVal val="visible"/>
                                      </p:to>
                                    </p:set>
                                    <p:animEffect filter="fade" transition="in">
                                      <p:cBhvr>
                                        <p:cTn dur="500" id="7"/>
                                        <p:tgtEl>
                                          <p:spTgt spid="3"/>
                                        </p:tgtEl>
                                      </p:cBhvr>
                                    </p:animEffect>
                                  </p:childTnLst>
                                </p:cTn>
                              </p:par>
                              <p:par>
                                <p:cTn fill="hold" id="8" nodeType="withEffect" presetClass="entr" presetID="10" presetSubtype="0">
                                  <p:stCondLst>
                                    <p:cond delay="2000"/>
                                  </p:stCondLst>
                                  <p:childTnLst>
                                    <p:set>
                                      <p:cBhvr>
                                        <p:cTn dur="1" fill="hold" id="9">
                                          <p:stCondLst>
                                            <p:cond delay="0"/>
                                          </p:stCondLst>
                                        </p:cTn>
                                        <p:tgtEl>
                                          <p:spTgt spid="1026"/>
                                        </p:tgtEl>
                                        <p:attrNameLst>
                                          <p:attrName>style.visibility</p:attrName>
                                        </p:attrNameLst>
                                      </p:cBhvr>
                                      <p:to>
                                        <p:strVal val="visible"/>
                                      </p:to>
                                    </p:set>
                                    <p:animEffect filter="fade" transition="in">
                                      <p:cBhvr>
                                        <p:cTn dur="500" id="10"/>
                                        <p:tgtEl>
                                          <p:spTgt spid="1026"/>
                                        </p:tgtEl>
                                      </p:cBhvr>
                                    </p:animEffect>
                                  </p:childTnLst>
                                </p:cTn>
                              </p:par>
                              <p:par>
                                <p:cTn fill="hold" grpId="0" id="11" nodeType="withEffect" presetClass="entr" presetID="10" presetSubtype="0">
                                  <p:stCondLst>
                                    <p:cond delay="2000"/>
                                  </p:stCondLst>
                                  <p:childTnLst>
                                    <p:set>
                                      <p:cBhvr>
                                        <p:cTn dur="1" fill="hold" id="12">
                                          <p:stCondLst>
                                            <p:cond delay="0"/>
                                          </p:stCondLst>
                                        </p:cTn>
                                        <p:tgtEl>
                                          <p:spTgt spid="8"/>
                                        </p:tgtEl>
                                        <p:attrNameLst>
                                          <p:attrName>style.visibility</p:attrName>
                                        </p:attrNameLst>
                                      </p:cBhvr>
                                      <p:to>
                                        <p:strVal val="visible"/>
                                      </p:to>
                                    </p:set>
                                    <p:animEffect filter="fade" transition="in">
                                      <p:cBhvr>
                                        <p:cTn dur="500" id="13"/>
                                        <p:tgtEl>
                                          <p:spTgt spid="8"/>
                                        </p:tgtEl>
                                      </p:cBhvr>
                                    </p:animEffect>
                                  </p:childTnLst>
                                </p:cTn>
                              </p:par>
                              <p:par>
                                <p:cTn fill="hold" grpId="0" id="14" nodeType="withEffect" presetClass="entr" presetID="10" presetSubtype="0">
                                  <p:stCondLst>
                                    <p:cond delay="2000"/>
                                  </p:stCondLst>
                                  <p:childTnLst>
                                    <p:set>
                                      <p:cBhvr>
                                        <p:cTn dur="1" fill="hold" id="15">
                                          <p:stCondLst>
                                            <p:cond delay="0"/>
                                          </p:stCondLst>
                                        </p:cTn>
                                        <p:tgtEl>
                                          <p:spTgt spid="11"/>
                                        </p:tgtEl>
                                        <p:attrNameLst>
                                          <p:attrName>style.visibility</p:attrName>
                                        </p:attrNameLst>
                                      </p:cBhvr>
                                      <p:to>
                                        <p:strVal val="visible"/>
                                      </p:to>
                                    </p:set>
                                    <p:animEffect filter="fade" transition="in">
                                      <p:cBhvr>
                                        <p:cTn dur="500" id="16"/>
                                        <p:tgtEl>
                                          <p:spTgt spid="11"/>
                                        </p:tgtEl>
                                      </p:cBhvr>
                                    </p:animEffect>
                                  </p:childTnLst>
                                </p:cTn>
                              </p:par>
                              <p:par>
                                <p:cTn fill="hold" grpId="0" id="17" nodeType="withEffect" presetClass="entr" presetID="10" presetSubtype="0">
                                  <p:stCondLst>
                                    <p:cond delay="2000"/>
                                  </p:stCondLst>
                                  <p:childTnLst>
                                    <p:set>
                                      <p:cBhvr>
                                        <p:cTn dur="1" fill="hold" id="18">
                                          <p:stCondLst>
                                            <p:cond delay="0"/>
                                          </p:stCondLst>
                                        </p:cTn>
                                        <p:tgtEl>
                                          <p:spTgt spid="10"/>
                                        </p:tgtEl>
                                        <p:attrNameLst>
                                          <p:attrName>style.visibility</p:attrName>
                                        </p:attrNameLst>
                                      </p:cBhvr>
                                      <p:to>
                                        <p:strVal val="visible"/>
                                      </p:to>
                                    </p:set>
                                    <p:animEffect filter="fade" transition="in">
                                      <p:cBhvr>
                                        <p:cTn dur="500" id="19"/>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10"/>
      <p:bldP grpId="0" spid="3"/>
      <p:bldP grpId="0" spid="8"/>
      <p:bldP grpId="0" spid="1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bg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bg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TotalTime>
  <Words>1645</Words>
  <Application>Microsoft Office PowerPoint</Application>
  <PresentationFormat>On-screen Show (4:3)</PresentationFormat>
  <Paragraphs>208</Paragraphs>
  <Slides>24</Slides>
  <Notes>24</Notes>
  <HiddenSlides>0</HiddenSlides>
  <MMClips>0</MMClips>
  <ScaleCrop>false</ScaleCrop>
  <HeadingPairs>
    <vt:vector size="4" baseType="variant">
      <vt:variant>
        <vt:lpstr>Theme</vt:lpstr>
      </vt:variant>
      <vt:variant>
        <vt:i4>16</vt:i4>
      </vt:variant>
      <vt:variant>
        <vt:lpstr>Slide Titles</vt:lpstr>
      </vt:variant>
      <vt:variant>
        <vt:i4>24</vt:i4>
      </vt:variant>
    </vt:vector>
  </HeadingPairs>
  <TitlesOfParts>
    <vt:vector size="40" baseType="lpstr">
      <vt:lpstr>Office Theme</vt:lpstr>
      <vt:lpstr>2_Office Theme</vt:lpstr>
      <vt:lpstr>1_Default Design</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1_Office Theme</vt:lpstr>
      <vt:lpstr>13_Office Theme</vt:lpstr>
      <vt:lpstr>14_Office Theme</vt:lpstr>
      <vt:lpstr>Full Planet,  Empty Plates: The New Geopolitics of  Food Scarcity</vt:lpstr>
      <vt:lpstr>An Era of Rising Food Prices</vt:lpstr>
      <vt:lpstr>Precarious Global Food Situation</vt:lpstr>
      <vt:lpstr>Demand Growing, Supply Strained</vt:lpstr>
      <vt:lpstr>From Surplus to Scarcity</vt:lpstr>
      <vt:lpstr>Population Pressures</vt:lpstr>
      <vt:lpstr>System Overload</vt:lpstr>
      <vt:lpstr>More Meat, More Feed</vt:lpstr>
      <vt:lpstr>Feeding Cars Instead of People</vt:lpstr>
      <vt:lpstr>Worsening Soil Erosion</vt:lpstr>
      <vt:lpstr>Dust Bowls Today</vt:lpstr>
      <vt:lpstr>Coming Water Shortages</vt:lpstr>
      <vt:lpstr>Saudi Arabia’s Bursting Bubble</vt:lpstr>
      <vt:lpstr>Growth in Grain Yields Slowing</vt:lpstr>
      <vt:lpstr>Where Else Will Grain Yields Stall?</vt:lpstr>
      <vt:lpstr>Higher Temperatures, Lower Yields</vt:lpstr>
      <vt:lpstr>No More “Normal”</vt:lpstr>
      <vt:lpstr>Soybeans Rise to Prominence</vt:lpstr>
      <vt:lpstr>China Dominates Demand</vt:lpstr>
      <vt:lpstr>New Geopolitics of Food Scarcity</vt:lpstr>
      <vt:lpstr>Ethiopia as Microcosm</vt:lpstr>
      <vt:lpstr>Toward a More Stable Food System</vt:lpstr>
      <vt:lpstr>Redefining Security</vt:lpstr>
      <vt:lpstr>To learn more about the global food situation…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Precarious Global Food Situation</dc:title>
  <dc:creator>Matt Roney</dc:creator>
  <cp:lastModifiedBy>Matt Roney</cp:lastModifiedBy>
  <cp:revision>19</cp:revision>
  <dcterms:created xsi:type="dcterms:W3CDTF">2012-09-20T14:27:31Z</dcterms:created>
  <dcterms:modified xsi:type="dcterms:W3CDTF">2012-09-26T18:10:52Z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3882490</vt:lpwstr>
  </property>
  <property fmtid="{D5CDD505-2E9C-101B-9397-08002B2CF9AE}" name="NXPowerLiteSettings" pid="3">
    <vt:lpwstr>F7000400038000</vt:lpwstr>
  </property>
  <property fmtid="{D5CDD505-2E9C-101B-9397-08002B2CF9AE}" name="NXPowerLiteVersion" pid="4">
    <vt:lpwstr>D5.0.6</vt:lpwstr>
  </property>
</Properties>
</file>